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399" r:id="rId5"/>
    <p:sldId id="400" r:id="rId6"/>
    <p:sldId id="378" r:id="rId7"/>
    <p:sldId id="381" r:id="rId8"/>
    <p:sldId id="443" r:id="rId9"/>
    <p:sldId id="444" r:id="rId10"/>
    <p:sldId id="445" r:id="rId11"/>
    <p:sldId id="401" r:id="rId12"/>
    <p:sldId id="402" r:id="rId13"/>
    <p:sldId id="403" r:id="rId14"/>
    <p:sldId id="405" r:id="rId15"/>
    <p:sldId id="406" r:id="rId16"/>
    <p:sldId id="407" r:id="rId17"/>
    <p:sldId id="408" r:id="rId18"/>
    <p:sldId id="439" r:id="rId19"/>
    <p:sldId id="432" r:id="rId20"/>
    <p:sldId id="343" r:id="rId21"/>
    <p:sldId id="440" r:id="rId22"/>
    <p:sldId id="423" r:id="rId23"/>
    <p:sldId id="416" r:id="rId24"/>
    <p:sldId id="428" r:id="rId25"/>
    <p:sldId id="446" r:id="rId26"/>
    <p:sldId id="447" r:id="rId27"/>
    <p:sldId id="448" r:id="rId28"/>
    <p:sldId id="424" r:id="rId29"/>
    <p:sldId id="425" r:id="rId30"/>
    <p:sldId id="420" r:id="rId31"/>
    <p:sldId id="421" r:id="rId32"/>
    <p:sldId id="372" r:id="rId33"/>
    <p:sldId id="441" r:id="rId34"/>
    <p:sldId id="442" r:id="rId35"/>
    <p:sldId id="434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kakhidze" initials="o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E430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4660"/>
  </p:normalViewPr>
  <p:slideViewPr>
    <p:cSldViewPr>
      <p:cViewPr>
        <p:scale>
          <a:sx n="100" d="100"/>
          <a:sy n="100" d="100"/>
        </p:scale>
        <p:origin x="-130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543689-7E19-4630-8377-C0480C087A78}" type="datetimeFigureOut">
              <a:rPr lang="en-US" smtClean="0"/>
              <a:pPr/>
              <a:t>11-Jun-12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6009AE-7889-427C-96CD-28339F8D54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06858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4104BF-1079-44DD-9D90-532134C99560}" type="datetimeFigureOut">
              <a:rPr lang="en-US" smtClean="0"/>
              <a:pPr/>
              <a:t>11-Jun-12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31AA46-2AD9-4BFD-96B7-5818C9EA43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78484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ABB64A-44DC-41F7-8E80-A3765A3A90B1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755F-BED2-4B2A-BA3A-4285709F477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755F-BED2-4B2A-BA3A-4285709F477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E7F90-CA1A-4199-AF01-2E36BDB7A9B7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755F-BED2-4B2A-BA3A-4285709F477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AA46-2AD9-4BFD-96B7-5818C9EA43A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755F-BED2-4B2A-BA3A-4285709F477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E025C-8081-43C3-898E-EE678E9D397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E7F90-CA1A-4199-AF01-2E36BDB7A9B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8E9C7-9B8A-47D2-9CA6-AACAF2FDD24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755F-BED2-4B2A-BA3A-4285709F477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755F-BED2-4B2A-BA3A-4285709F477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755F-BED2-4B2A-BA3A-4285709F477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A0FE-DA0F-4911-A3CA-21E90C6806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252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A0FE-DA0F-4911-A3CA-21E90C6806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100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A0FE-DA0F-4911-A3CA-21E90C6806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3289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86452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840548"/>
          </a:xfrm>
          <a:prstGeom prst="rect">
            <a:avLst/>
          </a:prstGeom>
          <a:pattFill prst="dkHorz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336" y="6148659"/>
            <a:ext cx="939280" cy="4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810504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.ai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24" y="0"/>
            <a:ext cx="9144000" cy="2608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13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.ai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24" y="0"/>
            <a:ext cx="9144000" cy="2608621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6053137"/>
            <a:ext cx="89662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08767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.ai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24" y="0"/>
            <a:ext cx="9144000" cy="2608621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6053137"/>
            <a:ext cx="89662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08767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.ai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24" y="0"/>
            <a:ext cx="9144000" cy="2608621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6053137"/>
            <a:ext cx="89662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08767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.ai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24" y="0"/>
            <a:ext cx="9144000" cy="2608621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6053137"/>
            <a:ext cx="89662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A0FE-DA0F-4911-A3CA-21E90C6806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320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A0FE-DA0F-4911-A3CA-21E90C6806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160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A0FE-DA0F-4911-A3CA-21E90C6806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895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A0FE-DA0F-4911-A3CA-21E90C6806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875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A0FE-DA0F-4911-A3CA-21E90C6806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774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A0FE-DA0F-4911-A3CA-21E90C6806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840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A0FE-DA0F-4911-A3CA-21E90C6806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1577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A0FE-DA0F-4911-A3CA-21E90C6806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509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2A0FE-DA0F-4911-A3CA-21E90C6806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795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image" Target="../media/image15.gif"/><Relationship Id="rId7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21.xml"/><Relationship Id="rId5" Type="http://schemas.openxmlformats.org/officeDocument/2006/relationships/slide" Target="slide26.xml"/><Relationship Id="rId4" Type="http://schemas.openxmlformats.org/officeDocument/2006/relationships/slide" Target="slide19.xml"/><Relationship Id="rId9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hange.ge/" TargetMode="External"/><Relationship Id="rId2" Type="http://schemas.openxmlformats.org/officeDocument/2006/relationships/hyperlink" Target="http://www.data.gov.ge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matsne.gov.ge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267200" y="2057400"/>
            <a:ext cx="4572000" cy="259238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3600" dirty="0" smtClean="0">
                <a:latin typeface="Uni Sans Bold" pitchFamily="34" charset="0"/>
                <a:cs typeface="Arial" pitchFamily="34" charset="0"/>
              </a:rPr>
              <a:t>Georgia's Best </a:t>
            </a:r>
            <a:r>
              <a:rPr lang="en-US" sz="3600" dirty="0" smtClean="0">
                <a:latin typeface="Uni Sans Bold" pitchFamily="34" charset="0"/>
                <a:cs typeface="Arial" pitchFamily="34" charset="0"/>
              </a:rPr>
              <a:t>Practice </a:t>
            </a:r>
            <a:r>
              <a:rPr lang="en-US" sz="3600" dirty="0" smtClean="0">
                <a:latin typeface="Uni Sans Bold" pitchFamily="34" charset="0"/>
                <a:cs typeface="Arial" pitchFamily="34" charset="0"/>
              </a:rPr>
              <a:t>in Fight Against Corruption</a:t>
            </a:r>
            <a:r>
              <a:rPr lang="en-US" sz="3600" b="1" dirty="0">
                <a:latin typeface="+mn-lt"/>
                <a:cs typeface="+mn-cs"/>
              </a:rPr>
              <a:t/>
            </a:r>
            <a:br>
              <a:rPr lang="en-US" sz="3600" b="1" dirty="0">
                <a:latin typeface="+mn-lt"/>
                <a:cs typeface="+mn-cs"/>
              </a:rPr>
            </a:br>
            <a:r>
              <a:rPr lang="en-US" sz="3000" i="1" dirty="0">
                <a:latin typeface="+mn-lt"/>
                <a:cs typeface="+mn-cs"/>
              </a:rPr>
              <a:t/>
            </a:r>
            <a:br>
              <a:rPr lang="en-US" sz="3000" i="1" dirty="0">
                <a:latin typeface="+mn-lt"/>
                <a:cs typeface="+mn-cs"/>
              </a:rPr>
            </a:br>
            <a:endParaRPr lang="en-US" sz="3000" dirty="0">
              <a:latin typeface="Uni Sans Bold" pitchFamily="34" charset="0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410200" y="5486400"/>
            <a:ext cx="3500438" cy="7810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Clr>
                <a:schemeClr val="tx1"/>
              </a:buClr>
              <a:buSzPct val="50000"/>
            </a:pPr>
            <a:r>
              <a:rPr lang="en-US" sz="2400" b="1" dirty="0" smtClean="0">
                <a:latin typeface="Uni Sans Regular" pitchFamily="34" charset="0"/>
                <a:cs typeface="Arial" pitchFamily="34" charset="0"/>
              </a:rPr>
              <a:t>Otar Kakhidze</a:t>
            </a:r>
          </a:p>
          <a:p>
            <a:pPr algn="ctr">
              <a:lnSpc>
                <a:spcPct val="120000"/>
              </a:lnSpc>
              <a:buClr>
                <a:schemeClr val="tx1"/>
              </a:buClr>
              <a:buSzPct val="50000"/>
            </a:pPr>
            <a:r>
              <a:rPr lang="en-US" sz="2400" b="1" dirty="0" smtClean="0">
                <a:latin typeface="Uni Sans Regular" pitchFamily="34" charset="0"/>
                <a:cs typeface="Arial" pitchFamily="34" charset="0"/>
              </a:rPr>
              <a:t>11</a:t>
            </a:r>
            <a:r>
              <a:rPr lang="en-US" sz="2400" b="1" dirty="0" smtClean="0">
                <a:latin typeface="Uni Sans Regular" pitchFamily="34" charset="0"/>
                <a:cs typeface="Arial" pitchFamily="34" charset="0"/>
              </a:rPr>
              <a:t>.06.2012</a:t>
            </a:r>
            <a:endParaRPr lang="en-US" sz="2400" b="1" dirty="0" smtClean="0">
              <a:latin typeface="Uni Sans Regular" pitchFamily="34" charset="0"/>
              <a:cs typeface="Arial" pitchFamily="34" charset="0"/>
            </a:endParaRPr>
          </a:p>
        </p:txBody>
      </p:sp>
      <p:pic>
        <p:nvPicPr>
          <p:cNvPr id="21507" name="Picture 7" descr="Slid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4038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1" descr="Logotype_Englis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5240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876800" y="3657600"/>
            <a:ext cx="2057400" cy="1143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Uni Sans Bold" pitchFamily="34" charset="0"/>
              </a:rPr>
              <a:t>5</a:t>
            </a:r>
            <a:endParaRPr lang="en-US" dirty="0">
              <a:latin typeface="Uni Sans Bold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876800" y="4038600"/>
            <a:ext cx="2057400" cy="1143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Uni Sans Bold" pitchFamily="34" charset="0"/>
              </a:rPr>
              <a:t>40</a:t>
            </a:r>
            <a:endParaRPr lang="en-US" dirty="0">
              <a:latin typeface="Uni Sans Bold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2667397" y="2895203"/>
            <a:ext cx="18280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8610600" cy="1143000"/>
          </a:xfrm>
          <a:prstGeom prst="rect">
            <a:avLst/>
          </a:prstGeom>
        </p:spPr>
        <p:txBody>
          <a:bodyPr anchor="ctr"/>
          <a:lstStyle/>
          <a:p>
            <a:pPr marL="115888" algn="ctr">
              <a:spcBef>
                <a:spcPct val="0"/>
              </a:spcBef>
            </a:pPr>
            <a:r>
              <a:rPr lang="en-US" sz="3200" dirty="0" smtClean="0">
                <a:latin typeface="Uni Sans Bold" pitchFamily="34" charset="0"/>
              </a:rPr>
              <a:t>“Doing business 2012”: </a:t>
            </a:r>
            <a:r>
              <a:rPr lang="en-US" sz="3200" b="1" dirty="0" smtClean="0">
                <a:latin typeface="Uni Sans Bold" pitchFamily="34" charset="0"/>
              </a:rPr>
              <a:t>Registering property</a:t>
            </a:r>
            <a:endParaRPr lang="en-US" sz="1600" dirty="0" smtClean="0">
              <a:latin typeface="Uni Sans Bold" pitchFamily="34" charset="0"/>
            </a:endParaRPr>
          </a:p>
          <a:p>
            <a:pPr marL="115888" lvl="0" algn="ctr">
              <a:spcBef>
                <a:spcPct val="0"/>
              </a:spcBef>
            </a:pPr>
            <a:endParaRPr lang="en-US" sz="3200" dirty="0">
              <a:latin typeface="Uni Sans Bold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143000"/>
            <a:ext cx="2362200" cy="609600"/>
          </a:xfrm>
          <a:prstGeom prst="roundRect">
            <a:avLst/>
          </a:prstGeom>
          <a:solidFill>
            <a:srgbClr val="BE430C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ni Sans Bold" pitchFamily="34" charset="0"/>
              </a:rPr>
              <a:t>Georgia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ni Sans Bol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43200" y="1143000"/>
            <a:ext cx="2133600" cy="609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dirty="0" smtClean="0">
                <a:latin typeface="Uni Sans Bold" pitchFamily="34" charset="0"/>
              </a:rPr>
              <a:t>Denmark</a:t>
            </a:r>
            <a:endParaRPr lang="en-US" sz="1400" dirty="0">
              <a:latin typeface="Uni Sans Bol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29200" y="1143000"/>
            <a:ext cx="1752600" cy="609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dirty="0" smtClean="0">
                <a:latin typeface="Uni Sans Bold" pitchFamily="34" charset="0"/>
              </a:rPr>
              <a:t>Germany</a:t>
            </a:r>
            <a:endParaRPr lang="en-US" sz="1400" dirty="0">
              <a:latin typeface="Uni Sans Bold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34200" y="1143000"/>
            <a:ext cx="1981200" cy="609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dirty="0" smtClean="0">
                <a:latin typeface="Uni Sans Bold" pitchFamily="34" charset="0"/>
              </a:rPr>
              <a:t>Netherlands</a:t>
            </a:r>
            <a:endParaRPr lang="en-US" sz="1400" dirty="0">
              <a:latin typeface="Uni Sans Bol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90800" y="4953000"/>
            <a:ext cx="3962400" cy="10668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dirty="0" smtClean="0">
                <a:latin typeface="Uni Sans Bold" pitchFamily="34" charset="0"/>
              </a:rPr>
              <a:t>Number of Procedures</a:t>
            </a:r>
            <a:endParaRPr lang="en-US" sz="1400" dirty="0">
              <a:latin typeface="Uni Sans Bol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1000" y="3810000"/>
            <a:ext cx="1905000" cy="8382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Uni Sans Bold" pitchFamily="34" charset="0"/>
              </a:rPr>
              <a:t>1</a:t>
            </a:r>
            <a:endParaRPr lang="en-US" dirty="0">
              <a:latin typeface="Uni Sans Bol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14600" y="3810000"/>
            <a:ext cx="1905000" cy="8382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Uni Sans Bold" pitchFamily="34" charset="0"/>
              </a:rPr>
              <a:t>  4</a:t>
            </a:r>
            <a:endParaRPr lang="en-US" dirty="0">
              <a:latin typeface="Uni Sans Bold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934200" y="3657600"/>
            <a:ext cx="1905000" cy="1143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Uni Sans Bold" pitchFamily="34" charset="0"/>
              </a:rPr>
              <a:t>5</a:t>
            </a:r>
            <a:endParaRPr lang="en-US" dirty="0">
              <a:latin typeface="Uni Sans Bold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572294" y="2857500"/>
            <a:ext cx="14470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954191" y="2894409"/>
            <a:ext cx="18280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6935391" y="2894409"/>
            <a:ext cx="18280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590800" y="4953000"/>
            <a:ext cx="3962400" cy="10668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dirty="0" smtClean="0">
                <a:latin typeface="Uni Sans Bold" pitchFamily="34" charset="0"/>
              </a:rPr>
              <a:t>Number of Days</a:t>
            </a:r>
            <a:endParaRPr lang="en-US" sz="1400" dirty="0">
              <a:latin typeface="Uni Sans Bold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81000" y="4191000"/>
            <a:ext cx="1905000" cy="8382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Uni Sans Bold" pitchFamily="34" charset="0"/>
              </a:rPr>
              <a:t>2</a:t>
            </a:r>
            <a:endParaRPr lang="en-US" dirty="0">
              <a:latin typeface="Uni Sans Bold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14600" y="4191000"/>
            <a:ext cx="1905000" cy="762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Uni Sans Bold" pitchFamily="34" charset="0"/>
              </a:rPr>
              <a:t>  16</a:t>
            </a:r>
            <a:endParaRPr lang="en-US" dirty="0">
              <a:latin typeface="Uni Sans Bold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010400" y="4038600"/>
            <a:ext cx="1905000" cy="1143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Uni Sans Bold" pitchFamily="34" charset="0"/>
              </a:rPr>
              <a:t>7</a:t>
            </a:r>
            <a:endParaRPr lang="en-US" dirty="0">
              <a:latin typeface="Uni Sans Bold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7" grpId="0" animBg="1"/>
      <p:bldP spid="4" grpId="0" animBg="1"/>
      <p:bldP spid="6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25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8305800" cy="838200"/>
          </a:xfrm>
          <a:prstGeom prst="rect">
            <a:avLst/>
          </a:prstGeom>
        </p:spPr>
        <p:txBody>
          <a:bodyPr anchor="ctr"/>
          <a:lstStyle/>
          <a:p>
            <a:pPr marL="115888" lvl="0" algn="ctr">
              <a:spcBef>
                <a:spcPct val="0"/>
              </a:spcBef>
            </a:pPr>
            <a:r>
              <a:rPr lang="en-US" sz="3200" dirty="0" smtClean="0">
                <a:latin typeface="Uni Sans Bold" pitchFamily="34" charset="0"/>
              </a:rPr>
              <a:t>World Bank “Doing business 2012”</a:t>
            </a:r>
            <a:endParaRPr lang="en-US" sz="3200" dirty="0">
              <a:latin typeface="Uni Sans Bold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62200" y="2514600"/>
            <a:ext cx="3657600" cy="1219200"/>
          </a:xfrm>
          <a:prstGeom prst="roundRect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 smtClean="0">
                <a:latin typeface="Uni Sans Bold" pitchFamily="34" charset="0"/>
              </a:rPr>
              <a:t>Dealing with Construction permits</a:t>
            </a:r>
            <a:endParaRPr lang="en-US" sz="1400" dirty="0">
              <a:latin typeface="Uni Sans Bold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1295400"/>
            <a:ext cx="2971800" cy="685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latin typeface="Uni Sans Bold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Uni Sans Bold" pitchFamily="34" charset="0"/>
              </a:rPr>
              <a:t>9 </a:t>
            </a:r>
            <a:r>
              <a:rPr lang="en-US" sz="2800" dirty="0" smtClean="0">
                <a:latin typeface="Uni Sans Bold" pitchFamily="34" charset="0"/>
              </a:rPr>
              <a:t>Procedure</a:t>
            </a:r>
            <a:endParaRPr lang="en-US" sz="2800" dirty="0">
              <a:solidFill>
                <a:srgbClr val="FF0000"/>
              </a:solidFill>
              <a:latin typeface="Uni Sans Bold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0" y="1219200"/>
            <a:ext cx="3048000" cy="76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 smtClean="0">
              <a:solidFill>
                <a:srgbClr val="FF0000"/>
              </a:solidFill>
              <a:latin typeface="Uni Sans Bold" pitchFamily="34" charset="0"/>
            </a:endParaRPr>
          </a:p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solidFill>
                  <a:srgbClr val="FF0000"/>
                </a:solidFill>
                <a:latin typeface="Uni Sans Bold" pitchFamily="34" charset="0"/>
              </a:rPr>
              <a:t>74 </a:t>
            </a:r>
            <a:r>
              <a:rPr lang="en-US" sz="2800" dirty="0" smtClean="0">
                <a:latin typeface="Uni Sans Bold" pitchFamily="34" charset="0"/>
              </a:rPr>
              <a:t>Days</a:t>
            </a:r>
          </a:p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>
              <a:solidFill>
                <a:srgbClr val="FF0000"/>
              </a:solidFill>
              <a:latin typeface="Uni Sans Bol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4191000"/>
            <a:ext cx="3048000" cy="1066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 smtClean="0">
              <a:solidFill>
                <a:srgbClr val="FF0000"/>
              </a:solidFill>
              <a:latin typeface="Uni Sans Bold" pitchFamily="34" charset="0"/>
            </a:endParaRPr>
          </a:p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solidFill>
                  <a:srgbClr val="FF0000"/>
                </a:solidFill>
                <a:latin typeface="Uni Sans Bold" pitchFamily="34" charset="0"/>
              </a:rPr>
              <a:t>20.2% </a:t>
            </a:r>
            <a:r>
              <a:rPr lang="en-US" sz="2800" dirty="0" smtClean="0">
                <a:solidFill>
                  <a:schemeClr val="tx1"/>
                </a:solidFill>
                <a:latin typeface="Uni Sans Bold" pitchFamily="34" charset="0"/>
              </a:rPr>
              <a:t>of income</a:t>
            </a:r>
          </a:p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>
              <a:solidFill>
                <a:srgbClr val="FF0000"/>
              </a:solidFill>
              <a:latin typeface="Uni Sans Bold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733800" y="1524000"/>
            <a:ext cx="1143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6667500" y="28575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3962400" y="46482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4800" y="4191000"/>
            <a:ext cx="3048000" cy="1066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 smtClean="0">
              <a:solidFill>
                <a:srgbClr val="FF0000"/>
              </a:solidFill>
              <a:latin typeface="Uni Sans Bold" pitchFamily="34" charset="0"/>
            </a:endParaRPr>
          </a:p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solidFill>
                  <a:srgbClr val="FF0000"/>
                </a:solidFill>
                <a:latin typeface="Uni Sans Bold" pitchFamily="34" charset="0"/>
              </a:rPr>
              <a:t>4</a:t>
            </a:r>
            <a:r>
              <a:rPr lang="en-US" sz="2800" baseline="30000" dirty="0" smtClean="0">
                <a:solidFill>
                  <a:srgbClr val="FF0000"/>
                </a:solidFill>
                <a:latin typeface="Uni Sans Bold" pitchFamily="34" charset="0"/>
              </a:rPr>
              <a:t>th</a:t>
            </a:r>
            <a:r>
              <a:rPr lang="en-US" sz="2800" dirty="0" smtClean="0">
                <a:solidFill>
                  <a:srgbClr val="FF0000"/>
                </a:solidFill>
                <a:latin typeface="Uni Sans Bold" pitchFamily="34" charset="0"/>
              </a:rPr>
              <a:t> Place</a:t>
            </a:r>
            <a:endParaRPr lang="en-US" sz="2800" dirty="0" smtClean="0">
              <a:solidFill>
                <a:schemeClr val="tx1"/>
              </a:solidFill>
              <a:latin typeface="Uni Sans Bold" pitchFamily="34" charset="0"/>
            </a:endParaRPr>
          </a:p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>
              <a:solidFill>
                <a:srgbClr val="FF0000"/>
              </a:solidFill>
              <a:latin typeface="Uni Sans Bold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876800" y="3657600"/>
            <a:ext cx="2057400" cy="1143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Uni Sans Bold" pitchFamily="34" charset="0"/>
              </a:rPr>
              <a:t>9</a:t>
            </a:r>
            <a:endParaRPr lang="en-US" dirty="0">
              <a:latin typeface="Uni Sans Bold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876800" y="4038600"/>
            <a:ext cx="2057400" cy="1143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Uni Sans Bold" pitchFamily="34" charset="0"/>
              </a:rPr>
              <a:t>97</a:t>
            </a:r>
            <a:endParaRPr lang="en-US" dirty="0">
              <a:latin typeface="Uni Sans Bold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2667397" y="2895203"/>
            <a:ext cx="18280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8610600" cy="1143000"/>
          </a:xfrm>
          <a:prstGeom prst="rect">
            <a:avLst/>
          </a:prstGeom>
        </p:spPr>
        <p:txBody>
          <a:bodyPr anchor="ctr"/>
          <a:lstStyle/>
          <a:p>
            <a:pPr marL="115888" lvl="2" algn="ctr">
              <a:spcBef>
                <a:spcPct val="0"/>
              </a:spcBef>
            </a:pPr>
            <a:r>
              <a:rPr lang="en-US" sz="3200" dirty="0" smtClean="0">
                <a:latin typeface="Uni Sans Bold" pitchFamily="34" charset="0"/>
              </a:rPr>
              <a:t>“Doing business 2012”: </a:t>
            </a:r>
            <a:r>
              <a:rPr lang="en-US" sz="3200" b="1" dirty="0" smtClean="0">
                <a:latin typeface="Uni Sans Bold" pitchFamily="34" charset="0"/>
              </a:rPr>
              <a:t>Construction permits</a:t>
            </a:r>
            <a:endParaRPr lang="en-US" sz="1400" dirty="0" smtClean="0">
              <a:latin typeface="Uni Sans Bold" pitchFamily="34" charset="0"/>
            </a:endParaRPr>
          </a:p>
          <a:p>
            <a:pPr marL="115888" algn="ctr">
              <a:spcBef>
                <a:spcPct val="0"/>
              </a:spcBef>
            </a:pPr>
            <a:endParaRPr lang="en-US" sz="1600" dirty="0" smtClean="0">
              <a:latin typeface="Uni Sans Bold" pitchFamily="34" charset="0"/>
            </a:endParaRPr>
          </a:p>
          <a:p>
            <a:pPr marL="115888" lvl="0" algn="ctr">
              <a:spcBef>
                <a:spcPct val="0"/>
              </a:spcBef>
            </a:pPr>
            <a:endParaRPr lang="en-US" sz="3200" dirty="0">
              <a:latin typeface="Uni Sans Bold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143000"/>
            <a:ext cx="2362200" cy="609600"/>
          </a:xfrm>
          <a:prstGeom prst="roundRect">
            <a:avLst/>
          </a:prstGeom>
          <a:solidFill>
            <a:srgbClr val="BE430C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ni Sans Bold" pitchFamily="34" charset="0"/>
              </a:rPr>
              <a:t>Georgia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ni Sans Bol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43200" y="1143000"/>
            <a:ext cx="2133600" cy="609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dirty="0" smtClean="0">
                <a:latin typeface="Uni Sans Bold" pitchFamily="34" charset="0"/>
              </a:rPr>
              <a:t>Lithuania</a:t>
            </a:r>
            <a:endParaRPr lang="en-US" sz="1400" dirty="0">
              <a:latin typeface="Uni Sans Bol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29200" y="1143000"/>
            <a:ext cx="1752600" cy="609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dirty="0" smtClean="0">
                <a:latin typeface="Uni Sans Bold" pitchFamily="34" charset="0"/>
              </a:rPr>
              <a:t>Germany</a:t>
            </a:r>
            <a:endParaRPr lang="en-US" sz="1400" dirty="0">
              <a:latin typeface="Uni Sans Bold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34200" y="1143000"/>
            <a:ext cx="1981200" cy="609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dirty="0" smtClean="0">
                <a:latin typeface="Uni Sans Bold" pitchFamily="34" charset="0"/>
              </a:rPr>
              <a:t>Netherlands</a:t>
            </a:r>
            <a:endParaRPr lang="en-US" sz="1400" dirty="0">
              <a:latin typeface="Uni Sans Bol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90800" y="4953000"/>
            <a:ext cx="3962400" cy="10668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dirty="0" smtClean="0">
                <a:latin typeface="Uni Sans Bold" pitchFamily="34" charset="0"/>
              </a:rPr>
              <a:t>Number of Procedures</a:t>
            </a:r>
            <a:endParaRPr lang="en-US" sz="1400" dirty="0">
              <a:latin typeface="Uni Sans Bol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1000" y="3810000"/>
            <a:ext cx="1905000" cy="8382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Uni Sans Bold" pitchFamily="34" charset="0"/>
              </a:rPr>
              <a:t>9</a:t>
            </a:r>
            <a:endParaRPr lang="en-US" dirty="0">
              <a:latin typeface="Uni Sans Bol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14600" y="3810000"/>
            <a:ext cx="1905000" cy="8382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Uni Sans Bold" pitchFamily="34" charset="0"/>
              </a:rPr>
              <a:t>  15</a:t>
            </a:r>
            <a:endParaRPr lang="en-US" dirty="0">
              <a:latin typeface="Uni Sans Bold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934200" y="3657600"/>
            <a:ext cx="1905000" cy="1143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Uni Sans Bold" pitchFamily="34" charset="0"/>
              </a:rPr>
              <a:t>15</a:t>
            </a:r>
            <a:endParaRPr lang="en-US" dirty="0">
              <a:latin typeface="Uni Sans Bold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572294" y="2857500"/>
            <a:ext cx="14470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954191" y="2894409"/>
            <a:ext cx="18280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6935391" y="2894409"/>
            <a:ext cx="18280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590800" y="4953000"/>
            <a:ext cx="3962400" cy="10668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dirty="0" smtClean="0">
                <a:latin typeface="Uni Sans Bold" pitchFamily="34" charset="0"/>
              </a:rPr>
              <a:t>Number of Days</a:t>
            </a:r>
            <a:endParaRPr lang="en-US" sz="1400" dirty="0">
              <a:latin typeface="Uni Sans Bold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81000" y="4191000"/>
            <a:ext cx="1905000" cy="8382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Uni Sans Bold" pitchFamily="34" charset="0"/>
              </a:rPr>
              <a:t>74</a:t>
            </a:r>
            <a:endParaRPr lang="en-US" dirty="0">
              <a:latin typeface="Uni Sans Bold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14600" y="4191000"/>
            <a:ext cx="1905000" cy="762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Uni Sans Bold" pitchFamily="34" charset="0"/>
              </a:rPr>
              <a:t>  142</a:t>
            </a:r>
            <a:endParaRPr lang="en-US" dirty="0">
              <a:latin typeface="Uni Sans Bold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010400" y="4038600"/>
            <a:ext cx="1905000" cy="1143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Uni Sans Bold" pitchFamily="34" charset="0"/>
              </a:rPr>
              <a:t>176</a:t>
            </a:r>
            <a:endParaRPr lang="en-US" dirty="0">
              <a:latin typeface="Uni Sans Bold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7" grpId="0" animBg="1"/>
      <p:bldP spid="4" grpId="0" animBg="1"/>
      <p:bldP spid="6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25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8305800" cy="838200"/>
          </a:xfrm>
          <a:prstGeom prst="rect">
            <a:avLst/>
          </a:prstGeom>
        </p:spPr>
        <p:txBody>
          <a:bodyPr anchor="ctr"/>
          <a:lstStyle/>
          <a:p>
            <a:pPr marL="115888" lvl="0" algn="ctr">
              <a:spcBef>
                <a:spcPct val="0"/>
              </a:spcBef>
            </a:pPr>
            <a:r>
              <a:rPr lang="en-US" sz="3200" dirty="0" smtClean="0">
                <a:latin typeface="Uni Sans Bold" pitchFamily="34" charset="0"/>
              </a:rPr>
              <a:t>World Bank “Doing business 2012”</a:t>
            </a:r>
            <a:endParaRPr lang="en-US" sz="3200" dirty="0">
              <a:latin typeface="Uni Sans Bold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62200" y="2514600"/>
            <a:ext cx="3657600" cy="1219200"/>
          </a:xfrm>
          <a:prstGeom prst="roundRect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 smtClean="0">
                <a:latin typeface="Uni Sans Bold" pitchFamily="34" charset="0"/>
              </a:rPr>
              <a:t>Starting business</a:t>
            </a:r>
            <a:endParaRPr lang="en-US" sz="1400" dirty="0">
              <a:latin typeface="Uni Sans Bold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1295400"/>
            <a:ext cx="2971800" cy="685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Uni Sans Bold" pitchFamily="34" charset="0"/>
              </a:rPr>
              <a:t>2</a:t>
            </a:r>
            <a:r>
              <a:rPr lang="en-US" sz="2800" dirty="0" smtClean="0">
                <a:latin typeface="Uni Sans Bold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Uni Sans Bold" pitchFamily="34" charset="0"/>
              </a:rPr>
              <a:t> </a:t>
            </a:r>
            <a:r>
              <a:rPr lang="en-US" sz="2800" dirty="0" smtClean="0">
                <a:latin typeface="Uni Sans Bold" pitchFamily="34" charset="0"/>
              </a:rPr>
              <a:t>Procedure</a:t>
            </a:r>
            <a:endParaRPr lang="en-US" sz="2800" dirty="0">
              <a:solidFill>
                <a:srgbClr val="FF0000"/>
              </a:solidFill>
              <a:latin typeface="Uni Sans Bold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0" y="1219200"/>
            <a:ext cx="3048000" cy="76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 smtClean="0">
              <a:solidFill>
                <a:srgbClr val="FF0000"/>
              </a:solidFill>
              <a:latin typeface="Uni Sans Bold" pitchFamily="34" charset="0"/>
            </a:endParaRPr>
          </a:p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solidFill>
                  <a:srgbClr val="FF0000"/>
                </a:solidFill>
                <a:latin typeface="Uni Sans Bold" pitchFamily="34" charset="0"/>
              </a:rPr>
              <a:t>2 </a:t>
            </a:r>
            <a:r>
              <a:rPr lang="en-US" sz="2800" dirty="0" smtClean="0">
                <a:latin typeface="Uni Sans Bold" pitchFamily="34" charset="0"/>
              </a:rPr>
              <a:t>Days</a:t>
            </a:r>
          </a:p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>
              <a:solidFill>
                <a:srgbClr val="FF0000"/>
              </a:solidFill>
              <a:latin typeface="Uni Sans Bol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4191000"/>
            <a:ext cx="3048000" cy="1066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 smtClean="0">
              <a:solidFill>
                <a:srgbClr val="FF0000"/>
              </a:solidFill>
              <a:latin typeface="Uni Sans Bold" pitchFamily="34" charset="0"/>
            </a:endParaRPr>
          </a:p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solidFill>
                  <a:srgbClr val="FF0000"/>
                </a:solidFill>
                <a:latin typeface="Uni Sans Bold" pitchFamily="34" charset="0"/>
              </a:rPr>
              <a:t>4.3% </a:t>
            </a:r>
            <a:r>
              <a:rPr lang="en-US" sz="2800" dirty="0" smtClean="0">
                <a:solidFill>
                  <a:schemeClr val="tx1"/>
                </a:solidFill>
                <a:latin typeface="Uni Sans Bold" pitchFamily="34" charset="0"/>
              </a:rPr>
              <a:t>of income</a:t>
            </a:r>
          </a:p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>
              <a:solidFill>
                <a:srgbClr val="FF0000"/>
              </a:solidFill>
              <a:latin typeface="Uni Sans Bold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733800" y="1524000"/>
            <a:ext cx="1143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6667500" y="28575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3962400" y="46482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4800" y="4191000"/>
            <a:ext cx="3048000" cy="1066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 smtClean="0">
              <a:solidFill>
                <a:srgbClr val="FF0000"/>
              </a:solidFill>
              <a:latin typeface="Uni Sans Bold" pitchFamily="34" charset="0"/>
            </a:endParaRPr>
          </a:p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solidFill>
                  <a:srgbClr val="FF0000"/>
                </a:solidFill>
                <a:latin typeface="Uni Sans Bold" pitchFamily="34" charset="0"/>
              </a:rPr>
              <a:t>7</a:t>
            </a:r>
            <a:r>
              <a:rPr lang="en-US" sz="2800" baseline="30000" dirty="0" smtClean="0">
                <a:solidFill>
                  <a:srgbClr val="FF0000"/>
                </a:solidFill>
                <a:latin typeface="Uni Sans Bold" pitchFamily="34" charset="0"/>
              </a:rPr>
              <a:t>th</a:t>
            </a:r>
            <a:r>
              <a:rPr lang="en-US" sz="2800" dirty="0" smtClean="0">
                <a:solidFill>
                  <a:srgbClr val="FF0000"/>
                </a:solidFill>
                <a:latin typeface="Uni Sans Bold" pitchFamily="34" charset="0"/>
              </a:rPr>
              <a:t> Place</a:t>
            </a:r>
            <a:endParaRPr lang="en-US" sz="2800" dirty="0" smtClean="0">
              <a:solidFill>
                <a:schemeClr val="tx1"/>
              </a:solidFill>
              <a:latin typeface="Uni Sans Bold" pitchFamily="34" charset="0"/>
            </a:endParaRPr>
          </a:p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>
              <a:solidFill>
                <a:srgbClr val="FF0000"/>
              </a:solidFill>
              <a:latin typeface="Uni Sans Bold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876800" y="3657600"/>
            <a:ext cx="2057400" cy="1143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Uni Sans Bold" pitchFamily="34" charset="0"/>
              </a:rPr>
              <a:t>9</a:t>
            </a:r>
            <a:endParaRPr lang="en-US" dirty="0">
              <a:latin typeface="Uni Sans Bold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800600" y="4038600"/>
            <a:ext cx="2057400" cy="1143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Uni Sans Bold" pitchFamily="34" charset="0"/>
              </a:rPr>
              <a:t>15</a:t>
            </a:r>
            <a:endParaRPr lang="en-US" dirty="0">
              <a:latin typeface="Uni Sans Bold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2667397" y="2895203"/>
            <a:ext cx="18280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8610600" cy="1143000"/>
          </a:xfrm>
          <a:prstGeom prst="rect">
            <a:avLst/>
          </a:prstGeom>
        </p:spPr>
        <p:txBody>
          <a:bodyPr anchor="ctr"/>
          <a:lstStyle/>
          <a:p>
            <a:pPr marL="115888" lvl="2" algn="ctr">
              <a:spcBef>
                <a:spcPct val="0"/>
              </a:spcBef>
            </a:pPr>
            <a:r>
              <a:rPr lang="en-US" sz="3200" dirty="0" smtClean="0">
                <a:latin typeface="Uni Sans Bold" pitchFamily="34" charset="0"/>
              </a:rPr>
              <a:t>“Doing business 2012”: </a:t>
            </a:r>
            <a:r>
              <a:rPr lang="en-US" sz="3200" b="1" dirty="0" smtClean="0">
                <a:latin typeface="Uni Sans Bold" pitchFamily="34" charset="0"/>
              </a:rPr>
              <a:t>Starting business</a:t>
            </a:r>
            <a:endParaRPr lang="en-US" sz="1400" dirty="0" smtClean="0">
              <a:latin typeface="Uni Sans Bold" pitchFamily="34" charset="0"/>
            </a:endParaRPr>
          </a:p>
          <a:p>
            <a:pPr marL="115888" algn="ctr">
              <a:spcBef>
                <a:spcPct val="0"/>
              </a:spcBef>
            </a:pPr>
            <a:endParaRPr lang="en-US" sz="1600" dirty="0" smtClean="0">
              <a:latin typeface="Uni Sans Bold" pitchFamily="34" charset="0"/>
            </a:endParaRPr>
          </a:p>
          <a:p>
            <a:pPr marL="115888" lvl="0" algn="ctr">
              <a:spcBef>
                <a:spcPct val="0"/>
              </a:spcBef>
            </a:pPr>
            <a:endParaRPr lang="en-US" sz="3200" dirty="0">
              <a:latin typeface="Uni Sans Bold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143000"/>
            <a:ext cx="2362200" cy="609600"/>
          </a:xfrm>
          <a:prstGeom prst="roundRect">
            <a:avLst/>
          </a:prstGeom>
          <a:solidFill>
            <a:srgbClr val="BE430C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ni Sans Bold" pitchFamily="34" charset="0"/>
              </a:rPr>
              <a:t>Georgia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ni Sans Bol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43200" y="1143000"/>
            <a:ext cx="2133600" cy="609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dirty="0" smtClean="0">
                <a:latin typeface="Uni Sans Bold" pitchFamily="34" charset="0"/>
              </a:rPr>
              <a:t>Japan</a:t>
            </a:r>
            <a:endParaRPr lang="en-US" sz="1400" dirty="0">
              <a:latin typeface="Uni Sans Bol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29200" y="1143000"/>
            <a:ext cx="1752600" cy="609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dirty="0" smtClean="0">
                <a:latin typeface="Uni Sans Bold" pitchFamily="34" charset="0"/>
              </a:rPr>
              <a:t>Germany</a:t>
            </a:r>
            <a:endParaRPr lang="en-US" sz="1400" dirty="0">
              <a:latin typeface="Uni Sans Bold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34200" y="1143000"/>
            <a:ext cx="1981200" cy="609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dirty="0" smtClean="0">
                <a:latin typeface="Uni Sans Bold" pitchFamily="34" charset="0"/>
              </a:rPr>
              <a:t>Netherlands</a:t>
            </a:r>
            <a:endParaRPr lang="en-US" sz="1400" dirty="0">
              <a:latin typeface="Uni Sans Bol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90800" y="4953000"/>
            <a:ext cx="3962400" cy="10668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dirty="0" smtClean="0">
                <a:latin typeface="Uni Sans Bold" pitchFamily="34" charset="0"/>
              </a:rPr>
              <a:t>Number of Procedures</a:t>
            </a:r>
            <a:endParaRPr lang="en-US" sz="1400" dirty="0">
              <a:latin typeface="Uni Sans Bol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1000" y="3810000"/>
            <a:ext cx="1905000" cy="8382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Uni Sans Bold" pitchFamily="34" charset="0"/>
              </a:rPr>
              <a:t>2</a:t>
            </a:r>
            <a:endParaRPr lang="en-US" dirty="0">
              <a:latin typeface="Uni Sans Bol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14600" y="3810000"/>
            <a:ext cx="1905000" cy="8382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Uni Sans Bold" pitchFamily="34" charset="0"/>
              </a:rPr>
              <a:t>  8</a:t>
            </a:r>
            <a:endParaRPr lang="en-US" dirty="0">
              <a:latin typeface="Uni Sans Bold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934200" y="3657600"/>
            <a:ext cx="1905000" cy="1143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Uni Sans Bold" pitchFamily="34" charset="0"/>
              </a:rPr>
              <a:t>6</a:t>
            </a:r>
            <a:endParaRPr lang="en-US" dirty="0">
              <a:latin typeface="Uni Sans Bold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572294" y="2857500"/>
            <a:ext cx="14470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954191" y="2894409"/>
            <a:ext cx="18280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6935391" y="2894409"/>
            <a:ext cx="18280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514600" y="4953000"/>
            <a:ext cx="3962400" cy="10668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dirty="0" smtClean="0">
                <a:latin typeface="Uni Sans Bold" pitchFamily="34" charset="0"/>
              </a:rPr>
              <a:t>Number of Days</a:t>
            </a:r>
            <a:endParaRPr lang="en-US" sz="1400" dirty="0">
              <a:latin typeface="Uni Sans Bold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04800" y="4191000"/>
            <a:ext cx="1905000" cy="8382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Uni Sans Bold" pitchFamily="34" charset="0"/>
              </a:rPr>
              <a:t>2</a:t>
            </a:r>
            <a:endParaRPr lang="en-US" dirty="0">
              <a:latin typeface="Uni Sans Bold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438400" y="4191000"/>
            <a:ext cx="1905000" cy="762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Uni Sans Bold" pitchFamily="34" charset="0"/>
              </a:rPr>
              <a:t>23</a:t>
            </a:r>
            <a:endParaRPr lang="en-US" dirty="0">
              <a:latin typeface="Uni Sans Bold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934200" y="4038600"/>
            <a:ext cx="1905000" cy="1143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Uni Sans Bold" pitchFamily="34" charset="0"/>
              </a:rPr>
              <a:t>8</a:t>
            </a:r>
            <a:endParaRPr lang="en-US" dirty="0">
              <a:latin typeface="Uni Sans Bold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5410200"/>
            <a:ext cx="8305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676400" y="1933485"/>
            <a:ext cx="540516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FFFF00"/>
                </a:solidFill>
                <a:latin typeface="Uni Sans Bold" pitchFamily="34" charset="0"/>
              </a:rPr>
              <a:t>#1 </a:t>
            </a:r>
            <a:r>
              <a:rPr lang="en-US" sz="3500" dirty="0" smtClean="0">
                <a:solidFill>
                  <a:srgbClr val="FFFF00"/>
                </a:solidFill>
                <a:latin typeface="Uni Sans Bold" pitchFamily="34" charset="0"/>
              </a:rPr>
              <a:t>REFORMER FOR THE LAST 5 YEARS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  <a:latin typeface="Uni Sans Bold" pitchFamily="34" charset="0"/>
              </a:rPr>
              <a:t>WORLD BANK, 2010</a:t>
            </a:r>
            <a:endParaRPr lang="en-US" sz="2000" dirty="0">
              <a:solidFill>
                <a:srgbClr val="FFFF00"/>
              </a:solidFill>
              <a:latin typeface="Uni Sans Bold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12222 L -3.33333E-6 0.9789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7" grpId="0" animBg="1"/>
      <p:bldP spid="27" grpId="1" animBg="1"/>
      <p:bldP spid="4" grpId="0" animBg="1"/>
      <p:bldP spid="6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25" grpId="0" animBg="1"/>
      <p:bldP spid="25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8661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123" y="10548"/>
            <a:ext cx="8990012" cy="1437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7475"/>
            <a:r>
              <a:rPr lang="en-US" sz="3200" b="1" dirty="0" smtClean="0"/>
              <a:t>Ask Your Government! 6 Question Campaign, Law and Democracy Center, Canada </a:t>
            </a:r>
          </a:p>
          <a:p>
            <a:pPr marL="117475"/>
            <a:endParaRPr lang="en-US" sz="3000" dirty="0">
              <a:latin typeface="Uni Sans Bold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9200" y="1371600"/>
            <a:ext cx="6172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Accessibility of budget information </a:t>
            </a:r>
            <a:endParaRPr lang="en-US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2438400" y="2895600"/>
            <a:ext cx="4114800" cy="1828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Georgia: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nd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place out of 80 states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anchor="ctr"/>
          <a:lstStyle/>
          <a:p>
            <a:pPr marL="115888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Sans Bold" pitchFamily="34" charset="0"/>
                <a:ea typeface="+mj-ea"/>
                <a:cs typeface="+mj-cs"/>
              </a:rPr>
              <a:t>Implementation of GRECO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Sans Bold" pitchFamily="34" charset="0"/>
                <a:ea typeface="+mj-ea"/>
                <a:cs typeface="+mj-cs"/>
              </a:rPr>
              <a:t> Recommendations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ni Sans Bold" pitchFamily="34" charset="0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05800" y="6324601"/>
            <a:ext cx="457200" cy="398992"/>
          </a:xfrm>
          <a:prstGeom prst="rect">
            <a:avLst/>
          </a:prstGeom>
        </p:spPr>
        <p:txBody>
          <a:bodyPr/>
          <a:lstStyle/>
          <a:p>
            <a:pPr algn="ctr"/>
            <a:fld id="{6E16D4BA-5E43-4587-9CAE-2F805927585E}" type="slidenum">
              <a:rPr lang="en-US" sz="1600" b="1" smtClean="0"/>
              <a:pPr algn="ctr"/>
              <a:t>16</a:t>
            </a:fld>
            <a:endParaRPr lang="en-US" sz="16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457200" y="1295400"/>
            <a:ext cx="8229600" cy="1066800"/>
          </a:xfrm>
          <a:prstGeom prst="roundRect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 anchorCtr="0"/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50000"/>
            </a:pPr>
            <a:r>
              <a:rPr lang="en-US" sz="32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Sans Bold" pitchFamily="34" charset="0"/>
              </a:rPr>
              <a:t>Amendments to the Criminal Code, September 2011</a:t>
            </a:r>
            <a:endParaRPr lang="en-US" sz="3200" b="1" dirty="0" smtClean="0">
              <a:solidFill>
                <a:schemeClr val="bg1"/>
              </a:solidFill>
              <a:latin typeface="Uni Sans Bold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33400" y="2743200"/>
            <a:ext cx="8153400" cy="1365624"/>
          </a:xfrm>
          <a:prstGeom prst="roundRect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 anchorCtr="0"/>
          <a:lstStyle/>
          <a:p>
            <a:pPr>
              <a:lnSpc>
                <a:spcPct val="90000"/>
              </a:lnSpc>
              <a:spcAft>
                <a:spcPct val="35000"/>
              </a:spcAft>
              <a:buClr>
                <a:schemeClr val="tx1"/>
              </a:buClr>
              <a:buSzPct val="50000"/>
            </a:pPr>
            <a:r>
              <a:rPr lang="en-US" sz="32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Sans Bold" pitchFamily="34" charset="0"/>
              </a:rPr>
              <a:t>Legislative initiave on party financing, December 2011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3400" y="4343400"/>
            <a:ext cx="8153400" cy="1365624"/>
          </a:xfrm>
          <a:prstGeom prst="roundRect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 anchorCtr="0"/>
          <a:lstStyle/>
          <a:p>
            <a:pPr>
              <a:lnSpc>
                <a:spcPct val="90000"/>
              </a:lnSpc>
              <a:spcAft>
                <a:spcPct val="35000"/>
              </a:spcAft>
              <a:buClr>
                <a:schemeClr val="tx1"/>
              </a:buClr>
              <a:buSzPct val="50000"/>
            </a:pPr>
            <a:r>
              <a:rPr lang="en-US" sz="32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Sans Bold" pitchFamily="34" charset="0"/>
              </a:rPr>
              <a:t>Involvment of NGOs in drafting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28950"/>
            <a:ext cx="43942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47800" y="153418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Uni Sans Bold" pitchFamily="34" charset="0"/>
              </a:rPr>
              <a:t>HOW DID GEORGIA </a:t>
            </a:r>
          </a:p>
          <a:p>
            <a:pPr algn="ctr"/>
            <a:r>
              <a:rPr lang="en-US" sz="4000" dirty="0" smtClean="0">
                <a:latin typeface="Uni Sans Bold" pitchFamily="34" charset="0"/>
              </a:rPr>
              <a:t>ACHIEVE IT?</a:t>
            </a:r>
            <a:endParaRPr lang="en-US" sz="4000" dirty="0">
              <a:latin typeface="Uni Sans Bold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" y="0"/>
            <a:ext cx="685800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49" y="1600200"/>
            <a:ext cx="6543675" cy="439102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</p:pic>
      <p:sp>
        <p:nvSpPr>
          <p:cNvPr id="15" name="Slide Number Placeholder 8"/>
          <p:cNvSpPr txBox="1">
            <a:spLocks/>
          </p:cNvSpPr>
          <p:nvPr/>
        </p:nvSpPr>
        <p:spPr>
          <a:xfrm>
            <a:off x="8184502" y="6343262"/>
            <a:ext cx="457200" cy="3989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E16D4BA-5E43-4587-9CAE-2F805927585E}" type="slidenum">
              <a:rPr lang="en-US" sz="1600" b="1" smtClean="0"/>
              <a:pPr algn="ctr"/>
              <a:t>18</a:t>
            </a:fld>
            <a:endParaRPr lang="en-US" sz="1600" b="1" dirty="0"/>
          </a:p>
        </p:txBody>
      </p:sp>
      <p:sp>
        <p:nvSpPr>
          <p:cNvPr id="17" name="Oval 16"/>
          <p:cNvSpPr/>
          <p:nvPr/>
        </p:nvSpPr>
        <p:spPr>
          <a:xfrm>
            <a:off x="2362200" y="1752600"/>
            <a:ext cx="4495800" cy="3886200"/>
          </a:xfrm>
          <a:prstGeom prst="ellipse">
            <a:avLst/>
          </a:prstGeom>
          <a:noFill/>
          <a:ln w="136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6400800" y="2971800"/>
            <a:ext cx="2228850" cy="838200"/>
          </a:xfrm>
          <a:prstGeom prst="roundRect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 anchorCtr="0"/>
          <a:lstStyle/>
          <a:p>
            <a:pPr lvl="0" algn="ctr"/>
            <a:r>
              <a:rPr lang="en-US" dirty="0">
                <a:latin typeface="Uni Sans Regular" pitchFamily="34" charset="0"/>
              </a:rPr>
              <a:t>Prosecution of Corrupt Cases</a:t>
            </a:r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1600200" y="4800600"/>
            <a:ext cx="2228850" cy="838200"/>
          </a:xfrm>
          <a:prstGeom prst="roundRect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 anchorCtr="0"/>
          <a:lstStyle/>
          <a:p>
            <a:pPr lvl="0" algn="ctr"/>
            <a:r>
              <a:rPr lang="en-US" dirty="0">
                <a:latin typeface="Uni Sans Regular" pitchFamily="34" charset="0"/>
              </a:rPr>
              <a:t>HR Policy</a:t>
            </a:r>
          </a:p>
        </p:txBody>
      </p:sp>
      <p:sp>
        <p:nvSpPr>
          <p:cNvPr id="11" name="Rounded Rectangle 10">
            <a:hlinkClick r:id="rId6" action="ppaction://hlinksldjump"/>
          </p:cNvPr>
          <p:cNvSpPr/>
          <p:nvPr/>
        </p:nvSpPr>
        <p:spPr>
          <a:xfrm>
            <a:off x="5410200" y="4800600"/>
            <a:ext cx="2228850" cy="838200"/>
          </a:xfrm>
          <a:prstGeom prst="roundRect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 anchorCtr="0"/>
          <a:lstStyle/>
          <a:p>
            <a:pPr lvl="0" algn="ctr"/>
            <a:r>
              <a:rPr lang="en-US" dirty="0">
                <a:latin typeface="Uni Sans Regular" pitchFamily="34" charset="0"/>
              </a:rPr>
              <a:t>Amending Legislation</a:t>
            </a:r>
          </a:p>
        </p:txBody>
      </p:sp>
      <p:sp>
        <p:nvSpPr>
          <p:cNvPr id="12" name="Rounded Rectangle 11">
            <a:hlinkClick r:id="rId7" action="ppaction://hlinksldjump"/>
          </p:cNvPr>
          <p:cNvSpPr/>
          <p:nvPr/>
        </p:nvSpPr>
        <p:spPr>
          <a:xfrm>
            <a:off x="3429000" y="1371600"/>
            <a:ext cx="2228850" cy="838200"/>
          </a:xfrm>
          <a:prstGeom prst="roundRect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 anchorCtr="0"/>
          <a:lstStyle/>
          <a:p>
            <a:pPr lvl="0" algn="ctr"/>
            <a:r>
              <a:rPr lang="en-US" dirty="0" smtClean="0">
                <a:latin typeface="Uni Sans Regular" pitchFamily="34" charset="0"/>
              </a:rPr>
              <a:t>Anti Corruption Strategy </a:t>
            </a:r>
            <a:endParaRPr lang="en-US" dirty="0">
              <a:latin typeface="Uni Sans Regular" pitchFamily="34" charset="0"/>
            </a:endParaRPr>
          </a:p>
        </p:txBody>
      </p:sp>
      <p:sp>
        <p:nvSpPr>
          <p:cNvPr id="14" name="Rounded Rectangle 13">
            <a:hlinkClick r:id="rId8" action="ppaction://hlinksldjump"/>
          </p:cNvPr>
          <p:cNvSpPr/>
          <p:nvPr/>
        </p:nvSpPr>
        <p:spPr>
          <a:xfrm>
            <a:off x="762000" y="2971800"/>
            <a:ext cx="2228850" cy="838200"/>
          </a:xfrm>
          <a:prstGeom prst="roundRect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 anchorCtr="0"/>
          <a:lstStyle/>
          <a:p>
            <a:pPr algn="ctr"/>
            <a:endParaRPr lang="en-US" sz="1600" dirty="0" smtClean="0">
              <a:latin typeface="Uni Sans Regular" pitchFamily="34" charset="0"/>
            </a:endParaRPr>
          </a:p>
          <a:p>
            <a:pPr algn="ctr"/>
            <a:r>
              <a:rPr lang="en-US" sz="1600" dirty="0" smtClean="0">
                <a:latin typeface="Uni Sans Regular" pitchFamily="34" charset="0"/>
              </a:rPr>
              <a:t>Service </a:t>
            </a:r>
            <a:r>
              <a:rPr lang="en-US" sz="1600" dirty="0">
                <a:latin typeface="Uni Sans Regular" pitchFamily="34" charset="0"/>
              </a:rPr>
              <a:t>Delivery </a:t>
            </a:r>
            <a:r>
              <a:rPr lang="en-US" sz="1600" dirty="0" smtClean="0">
                <a:latin typeface="Uni Sans Regular" pitchFamily="34" charset="0"/>
              </a:rPr>
              <a:t>Process</a:t>
            </a:r>
          </a:p>
          <a:p>
            <a:pPr algn="ctr"/>
            <a:r>
              <a:rPr lang="en-US" sz="1600" dirty="0" smtClean="0">
                <a:latin typeface="Uni Sans Regular" pitchFamily="34" charset="0"/>
              </a:rPr>
              <a:t>E-Governance</a:t>
            </a:r>
          </a:p>
          <a:p>
            <a:pPr lvl="0" algn="ctr"/>
            <a:endParaRPr lang="en-US" sz="1600" dirty="0">
              <a:latin typeface="Uni Sans Regular" pitchFamily="34" charset="0"/>
            </a:endParaRP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4038600" y="2667000"/>
            <a:ext cx="1295400" cy="685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Uni Sans Bold" pitchFamily="34" charset="0"/>
              </a:rPr>
              <a:t>2003</a:t>
            </a:r>
            <a:endParaRPr lang="en-US" sz="2800" dirty="0">
              <a:latin typeface="Uni Sans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8600" y="3657600"/>
            <a:ext cx="1295400" cy="685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Uni Sans Bold" pitchFamily="34" charset="0"/>
              </a:rPr>
              <a:t>2011</a:t>
            </a:r>
            <a:endParaRPr lang="en-US" sz="2800" dirty="0">
              <a:latin typeface="Uni Sans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940019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8" grpId="0" animBg="1"/>
      <p:bldP spid="18" grpId="1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3267" y="232350"/>
            <a:ext cx="8990732" cy="838200"/>
          </a:xfrm>
          <a:prstGeom prst="rect">
            <a:avLst/>
          </a:prstGeom>
        </p:spPr>
        <p:txBody>
          <a:bodyPr anchor="ctr"/>
          <a:lstStyle/>
          <a:p>
            <a:pPr marL="115888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noProof="0" dirty="0" smtClean="0">
                <a:solidFill>
                  <a:schemeClr val="bg1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Public Service Hall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ejaVu Sans" pitchFamily="34" charset="2"/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1765300" y="1600200"/>
            <a:ext cx="5499100" cy="144387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33993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1899400" y="3101226"/>
            <a:ext cx="1645920" cy="1247775"/>
          </a:xfrm>
          <a:prstGeom prst="roundRect">
            <a:avLst>
              <a:gd name="adj" fmla="val 16667"/>
            </a:avLst>
          </a:prstGeom>
          <a:solidFill>
            <a:srgbClr val="7C7C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300" b="1" dirty="0" smtClean="0">
                <a:solidFill>
                  <a:srgbClr val="FFFFFF"/>
                </a:solidFill>
                <a:latin typeface="DejaVu Sans" pitchFamily="34" charset="2"/>
                <a:cs typeface="Arial" pitchFamily="34" charset="0"/>
              </a:rPr>
              <a:t>National Bureau Enforcement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3704388" y="3110751"/>
            <a:ext cx="1645920" cy="1247775"/>
          </a:xfrm>
          <a:prstGeom prst="roundRect">
            <a:avLst>
              <a:gd name="adj" fmla="val 16667"/>
            </a:avLst>
          </a:prstGeom>
          <a:solidFill>
            <a:srgbClr val="F19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DejaVu Sans" pitchFamily="34" charset="2"/>
                <a:cs typeface="Arial" pitchFamily="34" charset="0"/>
              </a:rPr>
              <a:t>National Archive of Georgia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5522075" y="4444251"/>
            <a:ext cx="1645920" cy="1247775"/>
          </a:xfrm>
          <a:prstGeom prst="roundRect">
            <a:avLst>
              <a:gd name="adj" fmla="val 16667"/>
            </a:avLst>
          </a:prstGeom>
          <a:solidFill>
            <a:srgbClr val="F19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DejaVu Sans" pitchFamily="34" charset="2"/>
                <a:cs typeface="Arial" pitchFamily="34" charset="0"/>
              </a:rPr>
              <a:t>Notary Chamber of Georgia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>
            <a:off x="1899400" y="4415676"/>
            <a:ext cx="1645920" cy="1247775"/>
          </a:xfrm>
          <a:prstGeom prst="roundRect">
            <a:avLst>
              <a:gd name="adj" fmla="val 16667"/>
            </a:avLst>
          </a:prstGeom>
          <a:solidFill>
            <a:srgbClr val="97BF3D"/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>
            <a:off x="3704388" y="4415676"/>
            <a:ext cx="1645920" cy="1247775"/>
          </a:xfrm>
          <a:prstGeom prst="roundRect">
            <a:avLst>
              <a:gd name="adj" fmla="val 16667"/>
            </a:avLst>
          </a:prstGeom>
          <a:solidFill>
            <a:srgbClr val="DFDB1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DejaVu Sans" pitchFamily="34" charset="2"/>
                <a:cs typeface="Arial" pitchFamily="34" charset="0"/>
              </a:rPr>
              <a:t>Civil Registry Agency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5522075" y="3120276"/>
            <a:ext cx="1645920" cy="1247775"/>
          </a:xfrm>
          <a:prstGeom prst="roundRect">
            <a:avLst>
              <a:gd name="adj" fmla="val 16667"/>
            </a:avLst>
          </a:prstGeom>
          <a:solidFill>
            <a:srgbClr val="E21E2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DejaVu Sans" pitchFamily="34" charset="2"/>
                <a:cs typeface="Arial" pitchFamily="34" charset="0"/>
              </a:rPr>
              <a:t>National Agency of Public Registry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500" y="4457700"/>
            <a:ext cx="825500" cy="1117159"/>
          </a:xfrm>
          <a:prstGeom prst="rect">
            <a:avLst/>
          </a:prstGeom>
          <a:solidFill>
            <a:srgbClr val="DFDB1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6917" y="2209801"/>
            <a:ext cx="1961217" cy="70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ounded Rectangle 11"/>
          <p:cNvSpPr/>
          <p:nvPr/>
        </p:nvSpPr>
        <p:spPr>
          <a:xfrm>
            <a:off x="1524000" y="-3429000"/>
            <a:ext cx="5895975" cy="25336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360000" anchor="ctr"/>
          <a:lstStyle/>
          <a:p>
            <a:r>
              <a:rPr lang="en-US" sz="4000" dirty="0" smtClean="0"/>
              <a:t>12 more PSHs by the end of 2013</a:t>
            </a:r>
            <a:endParaRPr lang="en-US" sz="4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391400" y="-3886200"/>
            <a:ext cx="6449754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5800" y="-5234524"/>
            <a:ext cx="6172200" cy="3937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6934200" y="6858000"/>
            <a:ext cx="5649659" cy="4886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0262_palazzoGiustiziaBatumi3D_07.1cam02_0000_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37162" y="7075824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00834 0.66667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584 0.52454 L 0.94584 0.8578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05 0.71667 L -0.79705 1.1166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931 -0.64444 L 0.94028 -0.8673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253 -0.58681 L -0.90087 -0.8983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8305800" cy="838200"/>
          </a:xfrm>
          <a:prstGeom prst="rect">
            <a:avLst/>
          </a:prstGeom>
        </p:spPr>
        <p:txBody>
          <a:bodyPr anchor="ctr"/>
          <a:lstStyle/>
          <a:p>
            <a:pPr marL="115888" lvl="0" algn="ctr">
              <a:spcBef>
                <a:spcPct val="0"/>
              </a:spcBef>
            </a:pPr>
            <a:r>
              <a:rPr lang="en-US" sz="3200" dirty="0" smtClean="0">
                <a:latin typeface="Uni Sans Bold" pitchFamily="34" charset="0"/>
              </a:rPr>
              <a:t>International Rankings</a:t>
            </a:r>
            <a:endParaRPr lang="en-US" sz="3200" dirty="0">
              <a:latin typeface="Uni Sans Bold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505200"/>
            <a:ext cx="6096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Left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533400" y="914401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Uni Sans Regular" pitchFamily="34" charset="0"/>
              </a:rPr>
              <a:t>“Since 2003, Georgia has had unique success in fighting corruption in public services. </a:t>
            </a:r>
          </a:p>
          <a:p>
            <a:endParaRPr lang="en-US" sz="2800" dirty="0" smtClean="0">
              <a:latin typeface="Uni Sans Regular" pitchFamily="34" charset="0"/>
            </a:endParaRPr>
          </a:p>
          <a:p>
            <a:r>
              <a:rPr lang="en-US" sz="2800" dirty="0" smtClean="0">
                <a:latin typeface="Uni Sans Regular" pitchFamily="34" charset="0"/>
              </a:rPr>
              <a:t>[It] destroys the myth that corruption is cultural and gives hope to reformers everywhere who aspire to clean up their public </a:t>
            </a:r>
            <a:r>
              <a:rPr lang="en-US" sz="2800" smtClean="0">
                <a:latin typeface="Uni Sans Regular" pitchFamily="34" charset="0"/>
              </a:rPr>
              <a:t>services.”</a:t>
            </a:r>
            <a:r>
              <a:rPr lang="en-US" sz="2800" b="1" smtClean="0">
                <a:latin typeface="Uni Sans Bold" pitchFamily="34" charset="0"/>
              </a:rPr>
              <a:t> </a:t>
            </a:r>
            <a:endParaRPr lang="en-US" sz="2800" b="1" dirty="0" smtClean="0">
              <a:latin typeface="Uni Sans Bold" pitchFamily="34" charset="0"/>
            </a:endParaRPr>
          </a:p>
          <a:p>
            <a:endParaRPr lang="en-US" sz="2800" b="1" dirty="0" smtClean="0">
              <a:latin typeface="Uni Sans Bold" pitchFamily="34" charset="0"/>
            </a:endParaRPr>
          </a:p>
          <a:p>
            <a:r>
              <a:rPr lang="en-US" sz="2800" dirty="0" smtClean="0">
                <a:latin typeface="Uni Sans Bold" pitchFamily="34" charset="0"/>
              </a:rPr>
              <a:t>World Bank 2012</a:t>
            </a:r>
          </a:p>
          <a:p>
            <a:endParaRPr lang="en-US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3988" y="0"/>
            <a:ext cx="89900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5888"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 pitchFamily="34" charset="2"/>
                <a:ea typeface="DejaVu Sans" pitchFamily="34" charset="2"/>
                <a:cs typeface="DejaVu Sans" pitchFamily="34" charset="2"/>
              </a:rPr>
              <a:t>One-stop-shop Principle</a:t>
            </a:r>
            <a:r>
              <a:rPr lang="ka-G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 pitchFamily="34" charset="2"/>
                <a:ea typeface="DejaVu Sans" pitchFamily="34" charset="2"/>
                <a:cs typeface="DejaVu Sans" pitchFamily="34" charset="2"/>
              </a:rPr>
              <a:t>VS. Everything in One Space</a:t>
            </a:r>
            <a:r>
              <a:rPr lang="en-US" sz="3600" i="1" dirty="0" smtClean="0">
                <a:solidFill>
                  <a:schemeClr val="bg1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/>
            </a:r>
            <a:br>
              <a:rPr lang="en-US" sz="3600" i="1" dirty="0" smtClean="0">
                <a:solidFill>
                  <a:schemeClr val="bg1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 Sans Bold" pitchFamily="34" charset="0"/>
              <a:cs typeface="DejaVu Sans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1371600"/>
            <a:ext cx="8382144" cy="64008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 anchorCtr="0"/>
          <a:lstStyle/>
          <a:p>
            <a:pPr lvl="0"/>
            <a:r>
              <a:rPr lang="en-US" b="1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New Concept of Service Delivery</a:t>
            </a:r>
            <a:endParaRPr lang="en-US" b="1" dirty="0">
              <a:latin typeface="DejaVu Sans" pitchFamily="34" charset="2"/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3124200"/>
            <a:ext cx="8458200" cy="640080"/>
          </a:xfrm>
          <a:prstGeom prst="roundRect">
            <a:avLst/>
          </a:prstGeom>
          <a:solidFill>
            <a:schemeClr val="accent2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0" rtlCol="0" anchor="ctr" anchorCtr="0"/>
          <a:lstStyle/>
          <a:p>
            <a:r>
              <a:rPr lang="en-US" b="1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Quick, Simplified and Customer-oriented Services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4038600"/>
            <a:ext cx="8429668" cy="64008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More than 250 Services in one space</a:t>
            </a:r>
            <a:r>
              <a:rPr lang="ka-GE" b="1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endParaRPr lang="en-US" b="1" dirty="0" smtClean="0">
              <a:latin typeface="DejaVu Sans" pitchFamily="34" charset="2"/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2286000"/>
            <a:ext cx="8429668" cy="64008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0" rtlCol="0" anchor="ctr" anchorCtr="0"/>
          <a:lstStyle/>
          <a:p>
            <a:r>
              <a:rPr lang="en-US" b="1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Combination of different services into one space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4953000"/>
            <a:ext cx="8386080" cy="64008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0" rtlCol="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Open, Transparent, Constant communication with customers…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 sans Bold"/>
              </a:rPr>
              <a:t>Public Service in the Rural</a:t>
            </a:r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 Mtavruli Bold" pitchFamily="34" charset="0"/>
              </a:rPr>
              <a:t> 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 Sans Bold" pitchFamily="34" charset="0"/>
              </a:rPr>
              <a:t>Areas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 Mtavruli Bold" pitchFamily="34" charset="0"/>
              </a:rPr>
              <a:t/>
            </a:r>
            <a:b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 Mtavruli Bold" pitchFamily="34" charset="0"/>
              </a:rPr>
            </a:b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Uni Mtavruli Bold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9200"/>
            <a:ext cx="944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05200"/>
            <a:ext cx="3962400" cy="282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505200"/>
            <a:ext cx="3733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9" name="Rectangle 8"/>
          <p:cNvSpPr/>
          <p:nvPr/>
        </p:nvSpPr>
        <p:spPr>
          <a:xfrm>
            <a:off x="2895600" y="1676400"/>
            <a:ext cx="3429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Uni sans Bold"/>
              </a:rPr>
              <a:t>Village Development </a:t>
            </a:r>
            <a:r>
              <a:rPr lang="en-US" sz="3000" dirty="0" err="1" smtClean="0">
                <a:solidFill>
                  <a:schemeClr val="tx1"/>
                </a:solidFill>
                <a:latin typeface="Uni sans Bold"/>
              </a:rPr>
              <a:t>Centres</a:t>
            </a:r>
            <a:endParaRPr lang="en-US" sz="3000" dirty="0">
              <a:solidFill>
                <a:schemeClr val="tx1"/>
              </a:solidFill>
              <a:latin typeface="Uni sans Bold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362200" y="2667000"/>
            <a:ext cx="4659414" cy="2904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/>
          <p:nvPr/>
        </p:nvGrpSpPr>
        <p:grpSpPr>
          <a:xfrm>
            <a:off x="609600" y="5587815"/>
            <a:ext cx="1981200" cy="838200"/>
            <a:chOff x="838200" y="5410200"/>
            <a:chExt cx="1981200" cy="838200"/>
          </a:xfrm>
        </p:grpSpPr>
        <p:sp>
          <p:nvSpPr>
            <p:cNvPr id="44" name="Rectangle 2"/>
            <p:cNvSpPr/>
            <p:nvPr/>
          </p:nvSpPr>
          <p:spPr>
            <a:xfrm>
              <a:off x="990600" y="5562600"/>
              <a:ext cx="1828800" cy="6858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Uni Sans Regular" pitchFamily="34" charset="0"/>
                </a:rPr>
                <a:t>Training</a:t>
              </a:r>
              <a:endParaRPr lang="en-US" dirty="0">
                <a:latin typeface="Uni Sans Regular" pitchFamily="34" charset="0"/>
              </a:endParaRPr>
            </a:p>
          </p:txBody>
        </p:sp>
        <p:sp>
          <p:nvSpPr>
            <p:cNvPr id="45" name="Rounded Rectangle 1"/>
            <p:cNvSpPr/>
            <p:nvPr/>
          </p:nvSpPr>
          <p:spPr>
            <a:xfrm>
              <a:off x="838200" y="5410200"/>
              <a:ext cx="1981200" cy="152400"/>
            </a:xfrm>
            <a:prstGeom prst="round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Uni Sans Regular" pitchFamily="34" charset="0"/>
              </a:endParaRPr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2438400" y="4902015"/>
            <a:ext cx="1981200" cy="838200"/>
            <a:chOff x="838200" y="5410200"/>
            <a:chExt cx="1981200" cy="838200"/>
          </a:xfrm>
        </p:grpSpPr>
        <p:sp>
          <p:nvSpPr>
            <p:cNvPr id="42" name="Rectangle 41"/>
            <p:cNvSpPr/>
            <p:nvPr/>
          </p:nvSpPr>
          <p:spPr>
            <a:xfrm>
              <a:off x="990600" y="5562600"/>
              <a:ext cx="1828800" cy="6858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Uni Sans Regular" pitchFamily="34" charset="0"/>
                </a:rPr>
                <a:t>Personnel Database</a:t>
              </a:r>
              <a:endParaRPr lang="en-US" dirty="0">
                <a:latin typeface="Uni Sans Regular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38200" y="5410200"/>
              <a:ext cx="1981200" cy="152400"/>
            </a:xfrm>
            <a:prstGeom prst="round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Uni Sans Regular" pitchFamily="34" charset="0"/>
              </a:endParaRPr>
            </a:p>
          </p:txBody>
        </p:sp>
      </p:grpSp>
      <p:grpSp>
        <p:nvGrpSpPr>
          <p:cNvPr id="5" name="Group 14"/>
          <p:cNvGrpSpPr/>
          <p:nvPr/>
        </p:nvGrpSpPr>
        <p:grpSpPr>
          <a:xfrm>
            <a:off x="4267200" y="4216215"/>
            <a:ext cx="1981200" cy="838200"/>
            <a:chOff x="838200" y="5410200"/>
            <a:chExt cx="1981200" cy="838200"/>
          </a:xfrm>
        </p:grpSpPr>
        <p:sp>
          <p:nvSpPr>
            <p:cNvPr id="40" name="Rectangle 39"/>
            <p:cNvSpPr/>
            <p:nvPr/>
          </p:nvSpPr>
          <p:spPr>
            <a:xfrm>
              <a:off x="990600" y="5562600"/>
              <a:ext cx="1828800" cy="6858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Appointment</a:t>
              </a:r>
              <a:endParaRPr lang="en-US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38200" y="5410200"/>
              <a:ext cx="1981200" cy="152400"/>
            </a:xfrm>
            <a:prstGeom prst="round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17"/>
          <p:cNvGrpSpPr/>
          <p:nvPr/>
        </p:nvGrpSpPr>
        <p:grpSpPr>
          <a:xfrm>
            <a:off x="6096000" y="3530415"/>
            <a:ext cx="1981200" cy="838200"/>
            <a:chOff x="838200" y="5410200"/>
            <a:chExt cx="1981200" cy="838200"/>
          </a:xfrm>
        </p:grpSpPr>
        <p:sp>
          <p:nvSpPr>
            <p:cNvPr id="38" name="Rectangle 37"/>
            <p:cNvSpPr/>
            <p:nvPr/>
          </p:nvSpPr>
          <p:spPr>
            <a:xfrm>
              <a:off x="990600" y="5562600"/>
              <a:ext cx="1828800" cy="6858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Uni Sans Regular" pitchFamily="34" charset="0"/>
                </a:rPr>
                <a:t>Promotion</a:t>
              </a:r>
              <a:endParaRPr lang="en-US" dirty="0">
                <a:latin typeface="Uni Sans Regular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38200" y="5410200"/>
              <a:ext cx="1981200" cy="152400"/>
            </a:xfrm>
            <a:prstGeom prst="round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Uni Sans Regular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8638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/>
            <a:r>
              <a:rPr lang="en-US" sz="3600" dirty="0" smtClean="0">
                <a:latin typeface="Uni Sans Bold" pitchFamily="34" charset="0"/>
              </a:rPr>
              <a:t>HR Policy</a:t>
            </a:r>
          </a:p>
        </p:txBody>
      </p:sp>
      <p:pic>
        <p:nvPicPr>
          <p:cNvPr id="20" name="Picture 19" descr="128_administrat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4444815"/>
            <a:ext cx="990600" cy="990600"/>
          </a:xfrm>
          <a:prstGeom prst="rect">
            <a:avLst/>
          </a:prstGeom>
        </p:spPr>
      </p:pic>
      <p:pic>
        <p:nvPicPr>
          <p:cNvPr id="21" name="Picture 20" descr="administrator_12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3800" y="3682815"/>
            <a:ext cx="1270185" cy="1270185"/>
          </a:xfrm>
          <a:prstGeom prst="rect">
            <a:avLst/>
          </a:prstGeom>
        </p:spPr>
      </p:pic>
      <p:pic>
        <p:nvPicPr>
          <p:cNvPr id="22" name="Picture 21" descr="user_12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7400" y="5816415"/>
            <a:ext cx="965385" cy="965385"/>
          </a:xfrm>
          <a:prstGeom prst="rect">
            <a:avLst/>
          </a:prstGeom>
        </p:spPr>
      </p:pic>
      <p:pic>
        <p:nvPicPr>
          <p:cNvPr id="23" name="Picture 22" descr="chat_12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8600" y="5054415"/>
            <a:ext cx="1041585" cy="1041585"/>
          </a:xfrm>
          <a:prstGeom prst="rect">
            <a:avLst/>
          </a:prstGeom>
        </p:spPr>
      </p:pic>
      <p:grpSp>
        <p:nvGrpSpPr>
          <p:cNvPr id="7" name="Group 27"/>
          <p:cNvGrpSpPr/>
          <p:nvPr/>
        </p:nvGrpSpPr>
        <p:grpSpPr>
          <a:xfrm>
            <a:off x="533400" y="3911415"/>
            <a:ext cx="2667590" cy="1254472"/>
            <a:chOff x="533400" y="3505200"/>
            <a:chExt cx="2667590" cy="1254472"/>
          </a:xfrm>
        </p:grpSpPr>
        <p:sp>
          <p:nvSpPr>
            <p:cNvPr id="27" name="Rounded Rectangle 26"/>
            <p:cNvSpPr/>
            <p:nvPr/>
          </p:nvSpPr>
          <p:spPr>
            <a:xfrm>
              <a:off x="533400" y="3505200"/>
              <a:ext cx="20574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Uni Sans Regular" pitchFamily="34" charset="0"/>
                </a:rPr>
                <a:t>Tests</a:t>
              </a:r>
              <a:endParaRPr lang="en-US" sz="2000" dirty="0">
                <a:latin typeface="Uni Sans Regular" pitchFamily="34" charset="0"/>
              </a:endParaRPr>
            </a:p>
          </p:txBody>
        </p:sp>
        <p:sp>
          <p:nvSpPr>
            <p:cNvPr id="25" name="Curved Down Arrow 24"/>
            <p:cNvSpPr/>
            <p:nvPr/>
          </p:nvSpPr>
          <p:spPr>
            <a:xfrm rot="19718386">
              <a:off x="1747304" y="4061030"/>
              <a:ext cx="1453686" cy="698642"/>
            </a:xfrm>
            <a:prstGeom prst="curvedDownArrow">
              <a:avLst>
                <a:gd name="adj1" fmla="val 34003"/>
                <a:gd name="adj2" fmla="val 69721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Uni Sans Regular" pitchFamily="34" charset="0"/>
              </a:endParaRPr>
            </a:p>
          </p:txBody>
        </p:sp>
      </p:grpSp>
      <p:grpSp>
        <p:nvGrpSpPr>
          <p:cNvPr id="8" name="Group 28"/>
          <p:cNvGrpSpPr/>
          <p:nvPr/>
        </p:nvGrpSpPr>
        <p:grpSpPr>
          <a:xfrm>
            <a:off x="2514600" y="3149415"/>
            <a:ext cx="2667590" cy="1254472"/>
            <a:chOff x="533400" y="3505200"/>
            <a:chExt cx="2667590" cy="1254472"/>
          </a:xfrm>
        </p:grpSpPr>
        <p:sp>
          <p:nvSpPr>
            <p:cNvPr id="30" name="Rounded Rectangle 29"/>
            <p:cNvSpPr/>
            <p:nvPr/>
          </p:nvSpPr>
          <p:spPr>
            <a:xfrm>
              <a:off x="533400" y="3505200"/>
              <a:ext cx="20574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Tests</a:t>
              </a:r>
              <a:endParaRPr lang="en-US" sz="2000" dirty="0"/>
            </a:p>
          </p:txBody>
        </p:sp>
        <p:sp>
          <p:nvSpPr>
            <p:cNvPr id="31" name="Curved Down Arrow 30"/>
            <p:cNvSpPr/>
            <p:nvPr/>
          </p:nvSpPr>
          <p:spPr>
            <a:xfrm rot="19718386">
              <a:off x="1747304" y="4061030"/>
              <a:ext cx="1453686" cy="698642"/>
            </a:xfrm>
            <a:prstGeom prst="curvedDownArrow">
              <a:avLst>
                <a:gd name="adj1" fmla="val 34003"/>
                <a:gd name="adj2" fmla="val 69721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31"/>
          <p:cNvGrpSpPr/>
          <p:nvPr/>
        </p:nvGrpSpPr>
        <p:grpSpPr>
          <a:xfrm>
            <a:off x="4495800" y="2387415"/>
            <a:ext cx="2667590" cy="1254472"/>
            <a:chOff x="533400" y="3505200"/>
            <a:chExt cx="2667590" cy="1254472"/>
          </a:xfrm>
        </p:grpSpPr>
        <p:sp>
          <p:nvSpPr>
            <p:cNvPr id="33" name="Rounded Rectangle 32"/>
            <p:cNvSpPr/>
            <p:nvPr/>
          </p:nvSpPr>
          <p:spPr>
            <a:xfrm>
              <a:off x="533400" y="3505200"/>
              <a:ext cx="20574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Uni Sans Regular" pitchFamily="34" charset="0"/>
                </a:rPr>
                <a:t>Tests</a:t>
              </a:r>
              <a:endParaRPr lang="en-US" sz="2000" dirty="0">
                <a:latin typeface="Uni Sans Regular" pitchFamily="34" charset="0"/>
              </a:endParaRPr>
            </a:p>
          </p:txBody>
        </p:sp>
        <p:sp>
          <p:nvSpPr>
            <p:cNvPr id="46" name="Curved Down Arrow 45"/>
            <p:cNvSpPr/>
            <p:nvPr/>
          </p:nvSpPr>
          <p:spPr>
            <a:xfrm rot="19718386">
              <a:off x="1747304" y="4061030"/>
              <a:ext cx="1453686" cy="698642"/>
            </a:xfrm>
            <a:prstGeom prst="curvedDownArrow">
              <a:avLst>
                <a:gd name="adj1" fmla="val 34003"/>
                <a:gd name="adj2" fmla="val 69721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Uni Sans Regular" pitchFamily="34" charset="0"/>
              </a:endParaRPr>
            </a:p>
          </p:txBody>
        </p:sp>
      </p:grpSp>
      <p:sp>
        <p:nvSpPr>
          <p:cNvPr id="6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05800" y="6324601"/>
            <a:ext cx="457200" cy="398992"/>
          </a:xfrm>
          <a:prstGeom prst="rect">
            <a:avLst/>
          </a:prstGeom>
        </p:spPr>
        <p:txBody>
          <a:bodyPr/>
          <a:lstStyle/>
          <a:p>
            <a:pPr algn="ctr"/>
            <a:fld id="{6E16D4BA-5E43-4587-9CAE-2F805927585E}" type="slidenum">
              <a:rPr lang="en-US" sz="1600" b="1" smtClean="0"/>
              <a:pPr algn="ctr"/>
              <a:t>22</a:t>
            </a:fld>
            <a:endParaRPr lang="en-US" sz="16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533400" y="1066800"/>
            <a:ext cx="8153400" cy="914400"/>
          </a:xfrm>
          <a:prstGeom prst="roundRect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 anchorCtr="0"/>
          <a:lstStyle/>
          <a:p>
            <a:r>
              <a:rPr lang="en-US" sz="2400" dirty="0" smtClean="0">
                <a:solidFill>
                  <a:schemeClr val="lt1"/>
                </a:solidFill>
                <a:latin typeface="Uni Sans Regular" pitchFamily="34" charset="0"/>
              </a:rPr>
              <a:t>Personnel Optimization</a:t>
            </a:r>
            <a:endParaRPr lang="en-US" sz="2400" dirty="0">
              <a:solidFill>
                <a:schemeClr val="lt1"/>
              </a:solidFill>
              <a:latin typeface="Uni Sans Regular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33400" y="2133600"/>
            <a:ext cx="8153400" cy="914400"/>
          </a:xfrm>
          <a:prstGeom prst="roundRect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 anchorCtr="0"/>
          <a:lstStyle/>
          <a:p>
            <a:r>
              <a:rPr lang="en-US" sz="2400" dirty="0" smtClean="0">
                <a:solidFill>
                  <a:schemeClr val="lt1"/>
                </a:solidFill>
                <a:latin typeface="Uni Sans Regular" pitchFamily="34" charset="0"/>
              </a:rPr>
              <a:t>Since </a:t>
            </a:r>
            <a:r>
              <a:rPr lang="ka-GE" sz="2400" dirty="0" smtClean="0">
                <a:solidFill>
                  <a:schemeClr val="lt1"/>
                </a:solidFill>
                <a:latin typeface="Uni Sans Regular" pitchFamily="34" charset="0"/>
              </a:rPr>
              <a:t>2005</a:t>
            </a:r>
            <a:r>
              <a:rPr lang="en-US" sz="2400" dirty="0" smtClean="0">
                <a:solidFill>
                  <a:schemeClr val="lt1"/>
                </a:solidFill>
                <a:latin typeface="Uni Sans Regular" pitchFamily="34" charset="0"/>
              </a:rPr>
              <a:t> Personnel Selection on the basis of Competitions</a:t>
            </a:r>
            <a:endParaRPr lang="en-US" sz="2400" dirty="0">
              <a:solidFill>
                <a:schemeClr val="lt1"/>
              </a:solidFill>
              <a:latin typeface="Uni Sans Regular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33400" y="3200400"/>
            <a:ext cx="8153400" cy="914400"/>
          </a:xfrm>
          <a:prstGeom prst="roundRect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 anchorCtr="0"/>
          <a:lstStyle/>
          <a:p>
            <a:r>
              <a:rPr lang="en-US" sz="2400" dirty="0" smtClean="0">
                <a:solidFill>
                  <a:schemeClr val="lt1"/>
                </a:solidFill>
                <a:latin typeface="Uni Sans Regular" pitchFamily="34" charset="0"/>
              </a:rPr>
              <a:t>New System of Tests &amp; Trainings</a:t>
            </a:r>
            <a:r>
              <a:rPr lang="ka-GE" sz="2400" dirty="0" smtClean="0">
                <a:solidFill>
                  <a:schemeClr val="lt1"/>
                </a:solidFill>
                <a:latin typeface="Uni Sans Regular" pitchFamily="34" charset="0"/>
              </a:rPr>
              <a:t> </a:t>
            </a:r>
            <a:endParaRPr lang="en-US" sz="2400" dirty="0">
              <a:solidFill>
                <a:schemeClr val="lt1"/>
              </a:solidFill>
              <a:latin typeface="Uni Sans Regular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33400" y="4267200"/>
            <a:ext cx="8153400" cy="914400"/>
          </a:xfrm>
          <a:prstGeom prst="roundRect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 anchorCtr="0"/>
          <a:lstStyle/>
          <a:p>
            <a:r>
              <a:rPr lang="en-US" sz="2400" dirty="0" smtClean="0">
                <a:solidFill>
                  <a:schemeClr val="lt1"/>
                </a:solidFill>
                <a:latin typeface="Uni Sans Regular" pitchFamily="34" charset="0"/>
              </a:rPr>
              <a:t>New System of Motivation (monetary, non-monetary)</a:t>
            </a:r>
            <a:endParaRPr lang="en-US" sz="2400" dirty="0">
              <a:solidFill>
                <a:schemeClr val="lt1"/>
              </a:solidFill>
              <a:latin typeface="Uni Sans Regular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/>
          </p:cNvSpPr>
          <p:nvPr/>
        </p:nvSpPr>
        <p:spPr>
          <a:xfrm>
            <a:off x="8305800" y="6324600"/>
            <a:ext cx="457200" cy="3968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6D4BA-5E43-4587-9CAE-2F805927585E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09575" y="866775"/>
            <a:ext cx="3886200" cy="847725"/>
          </a:xfrm>
          <a:prstGeom prst="roundRect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 anchorCtr="0"/>
          <a:lstStyle/>
          <a:p>
            <a:r>
              <a:rPr lang="en-US" sz="2400" dirty="0" smtClean="0">
                <a:solidFill>
                  <a:schemeClr val="lt1"/>
                </a:solidFill>
                <a:latin typeface="Uni Sans Regular" pitchFamily="34" charset="0"/>
              </a:rPr>
              <a:t>Salary Raise</a:t>
            </a:r>
            <a:endParaRPr lang="en-US" sz="2400" dirty="0">
              <a:solidFill>
                <a:schemeClr val="lt1"/>
              </a:solidFill>
              <a:latin typeface="Uni Sans Regular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76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/>
            <a:r>
              <a:rPr lang="en-US" sz="3600" dirty="0" smtClean="0">
                <a:latin typeface="Uni Sans Bold" pitchFamily="34" charset="0"/>
              </a:rPr>
              <a:t>HR Policy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181600" y="1828800"/>
            <a:ext cx="335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4400" b="1" dirty="0" smtClean="0">
                <a:solidFill>
                  <a:srgbClr val="C00000"/>
                </a:solidFill>
              </a:rPr>
              <a:t>4</a:t>
            </a:r>
            <a:r>
              <a:rPr lang="en-US" sz="4400" b="1" dirty="0" smtClean="0">
                <a:solidFill>
                  <a:srgbClr val="C00000"/>
                </a:solidFill>
              </a:rPr>
              <a:t>00 – </a:t>
            </a:r>
            <a:r>
              <a:rPr lang="ka-GE" sz="4400" b="1" dirty="0" smtClean="0">
                <a:solidFill>
                  <a:srgbClr val="C00000"/>
                </a:solidFill>
              </a:rPr>
              <a:t>500</a:t>
            </a:r>
            <a:r>
              <a:rPr lang="en-US" sz="4400" b="1" dirty="0" smtClean="0">
                <a:solidFill>
                  <a:srgbClr val="C00000"/>
                </a:solidFill>
              </a:rPr>
              <a:t> $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562600" y="4840069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3600" b="1" dirty="0" smtClean="0"/>
              <a:t>15 – </a:t>
            </a:r>
            <a:r>
              <a:rPr lang="en-US" sz="3600" b="1" dirty="0" smtClean="0"/>
              <a:t>6</a:t>
            </a:r>
            <a:r>
              <a:rPr lang="ka-GE" sz="3600" b="1" dirty="0" smtClean="0"/>
              <a:t>0 </a:t>
            </a:r>
            <a:r>
              <a:rPr lang="en-US" sz="3600" b="1" dirty="0" smtClean="0"/>
              <a:t>$</a:t>
            </a:r>
            <a:endParaRPr lang="en-US" sz="3600" b="1" dirty="0"/>
          </a:p>
        </p:txBody>
      </p:sp>
      <p:grpSp>
        <p:nvGrpSpPr>
          <p:cNvPr id="2" name="Group 47"/>
          <p:cNvGrpSpPr/>
          <p:nvPr/>
        </p:nvGrpSpPr>
        <p:grpSpPr>
          <a:xfrm>
            <a:off x="5105400" y="2667000"/>
            <a:ext cx="2895600" cy="2274332"/>
            <a:chOff x="4724400" y="2971800"/>
            <a:chExt cx="2895600" cy="2274332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5486400" y="51054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 flipH="1" flipV="1">
              <a:off x="4457700" y="4076700"/>
              <a:ext cx="2209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486400" y="45720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486400" y="39624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486400" y="33528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724400" y="4876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mtClean="0"/>
                <a:t>2000</a:t>
              </a:r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724400" y="4343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mtClean="0"/>
                <a:t>2004</a:t>
              </a:r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724400" y="3657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mtClean="0"/>
                <a:t>2006</a:t>
              </a:r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724400" y="2971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mtClean="0"/>
                <a:t>2010</a:t>
              </a:r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 rot="5400000" flipH="1" flipV="1">
              <a:off x="5067300" y="4076700"/>
              <a:ext cx="2209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 flipH="1" flipV="1">
              <a:off x="5676900" y="4076700"/>
              <a:ext cx="2209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 flipH="1" flipV="1">
              <a:off x="6210300" y="4076700"/>
              <a:ext cx="2209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Arc 60"/>
          <p:cNvSpPr/>
          <p:nvPr/>
        </p:nvSpPr>
        <p:spPr>
          <a:xfrm>
            <a:off x="4800600" y="1066800"/>
            <a:ext cx="2667000" cy="3733800"/>
          </a:xfrm>
          <a:prstGeom prst="arc">
            <a:avLst>
              <a:gd name="adj1" fmla="val 20957417"/>
              <a:gd name="adj2" fmla="val 5414324"/>
            </a:avLst>
          </a:prstGeom>
          <a:ln w="76200"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409575" y="1933575"/>
            <a:ext cx="3886200" cy="847725"/>
          </a:xfrm>
          <a:prstGeom prst="roundRect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 anchorCtr="0"/>
          <a:lstStyle/>
          <a:p>
            <a:r>
              <a:rPr lang="en-US" sz="2400" dirty="0" smtClean="0">
                <a:solidFill>
                  <a:schemeClr val="lt1"/>
                </a:solidFill>
                <a:latin typeface="Uni Sans Regular" pitchFamily="34" charset="0"/>
              </a:rPr>
              <a:t>Improved Working Conditions</a:t>
            </a:r>
            <a:endParaRPr lang="en-US" sz="2400" dirty="0">
              <a:solidFill>
                <a:schemeClr val="lt1"/>
              </a:solidFill>
              <a:latin typeface="Uni Sans Regular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409575" y="3000375"/>
            <a:ext cx="3886200" cy="847725"/>
          </a:xfrm>
          <a:prstGeom prst="roundRect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 anchorCtr="0"/>
          <a:lstStyle/>
          <a:p>
            <a:r>
              <a:rPr lang="en-US" sz="2400" dirty="0" smtClean="0">
                <a:solidFill>
                  <a:schemeClr val="lt1"/>
                </a:solidFill>
                <a:latin typeface="Uni Sans Regular" pitchFamily="34" charset="0"/>
              </a:rPr>
              <a:t>Transparent Recruitment &amp; Assessment System</a:t>
            </a:r>
            <a:endParaRPr lang="en-US" sz="2400" dirty="0">
              <a:solidFill>
                <a:schemeClr val="lt1"/>
              </a:solidFill>
              <a:latin typeface="Uni Sans Regular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9575" y="4067175"/>
            <a:ext cx="3886200" cy="847725"/>
          </a:xfrm>
          <a:prstGeom prst="roundRect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 anchorCtr="0"/>
          <a:lstStyle/>
          <a:p>
            <a:r>
              <a:rPr lang="en-US" sz="2400" dirty="0" smtClean="0">
                <a:solidFill>
                  <a:schemeClr val="lt1"/>
                </a:solidFill>
                <a:latin typeface="Uni Sans Regular" pitchFamily="34" charset="0"/>
              </a:rPr>
              <a:t>Career Map</a:t>
            </a:r>
            <a:endParaRPr lang="en-US" sz="2400" dirty="0">
              <a:solidFill>
                <a:schemeClr val="lt1"/>
              </a:solidFill>
              <a:latin typeface="Uni Sans Regular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09575" y="5133975"/>
            <a:ext cx="3886200" cy="847725"/>
          </a:xfrm>
          <a:prstGeom prst="roundRect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 anchorCtr="0"/>
          <a:lstStyle/>
          <a:p>
            <a:r>
              <a:rPr lang="en-US" sz="2400" dirty="0" smtClean="0">
                <a:solidFill>
                  <a:schemeClr val="lt1"/>
                </a:solidFill>
                <a:latin typeface="Uni Sans Regular" pitchFamily="34" charset="0"/>
              </a:rPr>
              <a:t>Financial Disclosure</a:t>
            </a:r>
            <a:endParaRPr lang="en-US" sz="2400" dirty="0">
              <a:solidFill>
                <a:schemeClr val="lt1"/>
              </a:solidFill>
              <a:latin typeface="Uni Sans Regular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/>
      <p:bldP spid="47" grpId="0"/>
      <p:bldP spid="61" grpId="0" animBg="1"/>
      <p:bldP spid="62" grpId="0" animBg="1"/>
      <p:bldP spid="63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23520" y="1905000"/>
            <a:ext cx="3281680" cy="2590800"/>
          </a:xfrm>
          <a:prstGeom prst="ellipse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lvl="2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/>
          </a:p>
        </p:txBody>
      </p:sp>
      <p:sp>
        <p:nvSpPr>
          <p:cNvPr id="22" name="TextBox 21"/>
          <p:cNvSpPr txBox="1"/>
          <p:nvPr/>
        </p:nvSpPr>
        <p:spPr>
          <a:xfrm>
            <a:off x="6629400" y="1066800"/>
            <a:ext cx="1040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Uni Sans Regular" pitchFamily="34" charset="0"/>
              </a:rPr>
              <a:t>Permits</a:t>
            </a:r>
            <a:endParaRPr lang="en-US" sz="2000" b="1" dirty="0">
              <a:latin typeface="Uni Sans Regular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9320" y="1111359"/>
            <a:ext cx="1148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Uni Sans Regular" pitchFamily="34" charset="0"/>
              </a:rPr>
              <a:t>Licenses</a:t>
            </a:r>
            <a:endParaRPr lang="en-US" sz="2000" b="1" dirty="0">
              <a:latin typeface="Uni Sans Regular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715000" y="1905000"/>
            <a:ext cx="3281680" cy="2590800"/>
          </a:xfrm>
          <a:prstGeom prst="ellipse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lvl="2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/>
          </a:p>
        </p:txBody>
      </p:sp>
      <p:sp>
        <p:nvSpPr>
          <p:cNvPr id="24" name="Rectangle 23"/>
          <p:cNvSpPr/>
          <p:nvPr/>
        </p:nvSpPr>
        <p:spPr>
          <a:xfrm>
            <a:off x="1344641" y="2085552"/>
            <a:ext cx="1180131" cy="798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1" indent="-285750" algn="ctr" defTabSz="2266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5100" b="1" dirty="0" smtClean="0"/>
              <a:t>300</a:t>
            </a:r>
            <a:endParaRPr lang="ka-GE" sz="5100" b="1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6751337" y="2020669"/>
            <a:ext cx="1180131" cy="798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1" indent="-285750" algn="ctr" defTabSz="2266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5100" b="1" dirty="0" smtClean="0"/>
              <a:t>600</a:t>
            </a:r>
            <a:endParaRPr lang="en-US" sz="5100" b="1" dirty="0"/>
          </a:p>
        </p:txBody>
      </p:sp>
      <p:sp>
        <p:nvSpPr>
          <p:cNvPr id="27" name="Rectangle 26"/>
          <p:cNvSpPr/>
          <p:nvPr/>
        </p:nvSpPr>
        <p:spPr>
          <a:xfrm>
            <a:off x="6636068" y="2743200"/>
            <a:ext cx="1524000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ctr" defTabSz="2266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5100" b="1" dirty="0" smtClean="0">
                <a:solidFill>
                  <a:schemeClr val="bg1"/>
                </a:solidFill>
              </a:rPr>
              <a:t>50</a:t>
            </a:r>
            <a:endParaRPr lang="en-US" sz="51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37920" y="2858869"/>
            <a:ext cx="1524000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ctr" defTabSz="2266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5100" b="1" dirty="0" smtClean="0">
                <a:solidFill>
                  <a:schemeClr val="bg1"/>
                </a:solidFill>
              </a:rPr>
              <a:t>86</a:t>
            </a:r>
            <a:endParaRPr lang="ka-GE" sz="5100" b="1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309102"/>
            <a:ext cx="457200" cy="398992"/>
          </a:xfrm>
          <a:prstGeom prst="rect">
            <a:avLst/>
          </a:prstGeom>
        </p:spPr>
        <p:txBody>
          <a:bodyPr/>
          <a:lstStyle/>
          <a:p>
            <a:fld id="{6E16D4BA-5E43-4587-9CAE-2F805927585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305800" cy="838200"/>
          </a:xfrm>
          <a:prstGeom prst="rect">
            <a:avLst/>
          </a:prstGeom>
        </p:spPr>
        <p:txBody>
          <a:bodyPr anchor="ctr"/>
          <a:lstStyle/>
          <a:p>
            <a:pPr marL="115888" lvl="0">
              <a:spcBef>
                <a:spcPct val="0"/>
              </a:spcBef>
            </a:pPr>
            <a:r>
              <a:rPr lang="en-US" sz="3200" dirty="0" smtClean="0">
                <a:latin typeface="Uni Sans Bold" pitchFamily="34" charset="0"/>
              </a:rPr>
              <a:t>Liberalization of Economy</a:t>
            </a:r>
            <a:endParaRPr lang="en-US" sz="3200" dirty="0">
              <a:latin typeface="Uni Sans Bol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00400" y="4267200"/>
            <a:ext cx="297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20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ni Sans Regular" pitchFamily="34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 Sans Regular" pitchFamily="34" charset="0"/>
              </a:rPr>
              <a:t>Construction Permit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903375" y="5105401"/>
            <a:ext cx="2819400" cy="762000"/>
          </a:xfrm>
          <a:prstGeom prst="roundRect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lvl="2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7th Place</a:t>
            </a:r>
            <a:endParaRPr lang="en-US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9" grpId="0" animBg="1"/>
      <p:bldP spid="24" grpId="0"/>
      <p:bldP spid="28" grpId="0"/>
      <p:bldP spid="27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Alternate Process 12"/>
          <p:cNvSpPr/>
          <p:nvPr/>
        </p:nvSpPr>
        <p:spPr>
          <a:xfrm>
            <a:off x="1905000" y="4876800"/>
            <a:ext cx="6934200" cy="762000"/>
          </a:xfrm>
          <a:prstGeom prst="flowChartAlternateProcess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 anchorCtr="0"/>
          <a:lstStyle/>
          <a:p>
            <a:r>
              <a:rPr lang="en-US" sz="2400" dirty="0" smtClean="0">
                <a:latin typeface="Uni Sans Regular" pitchFamily="34" charset="0"/>
              </a:rPr>
              <a:t>   Establishment of Dispute Resolution Board</a:t>
            </a:r>
            <a:endParaRPr lang="en-US" sz="2400" dirty="0">
              <a:latin typeface="Uni Sans Regular" pitchFamily="34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403123" y="1676400"/>
            <a:ext cx="6934200" cy="762000"/>
          </a:xfrm>
          <a:prstGeom prst="flowChartAlternateProcess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 anchorCtr="0"/>
          <a:lstStyle/>
          <a:p>
            <a:r>
              <a:rPr lang="en-US" sz="2400" dirty="0" smtClean="0">
                <a:latin typeface="Uni Sans Regular" pitchFamily="34" charset="0"/>
              </a:rPr>
              <a:t>Transparent &amp; Competitive Procurement Process</a:t>
            </a:r>
            <a:endParaRPr lang="en-US" sz="2400" dirty="0">
              <a:latin typeface="Uni Sans Regular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066800" y="2743200"/>
            <a:ext cx="6934200" cy="762000"/>
          </a:xfrm>
          <a:prstGeom prst="flowChartAlternateProcess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 anchorCtr="0"/>
          <a:lstStyle/>
          <a:p>
            <a:r>
              <a:rPr lang="en-US" sz="2400" dirty="0" err="1" smtClean="0">
                <a:latin typeface="Uni Sans Regular" pitchFamily="34" charset="0"/>
              </a:rPr>
              <a:t>Appr</a:t>
            </a:r>
            <a:r>
              <a:rPr lang="en-US" sz="2400" dirty="0" smtClean="0">
                <a:latin typeface="Uni Sans Regular" pitchFamily="34" charset="0"/>
              </a:rPr>
              <a:t>. 33 654 tenders announced</a:t>
            </a:r>
            <a:endParaRPr lang="en-US" sz="2400" dirty="0">
              <a:latin typeface="Uni Sans Regular" pitchFamily="3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524000" y="3733800"/>
            <a:ext cx="6934200" cy="762000"/>
          </a:xfrm>
          <a:prstGeom prst="flowChartAlternateProcess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 anchorCtr="0"/>
          <a:lstStyle/>
          <a:p>
            <a:r>
              <a:rPr lang="en-US" sz="2400" dirty="0" smtClean="0">
                <a:latin typeface="Uni Sans Regular" pitchFamily="34" charset="0"/>
              </a:rPr>
              <a:t>As a result 202 100 670 mln GEL (13.8 %) saved</a:t>
            </a:r>
            <a:endParaRPr lang="en-US" sz="2400" dirty="0">
              <a:latin typeface="Uni Sans Regular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710" y="152400"/>
            <a:ext cx="4461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Uni Sans Bold" pitchFamily="34" charset="0"/>
              </a:rPr>
              <a:t>E-State Procurement System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91" y="990600"/>
            <a:ext cx="8979309" cy="501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1763713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167355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177323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62200"/>
            <a:ext cx="1668463" cy="161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7" y="2362200"/>
            <a:ext cx="1782763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lide Number Placeholder 8"/>
          <p:cNvSpPr txBox="1">
            <a:spLocks/>
          </p:cNvSpPr>
          <p:nvPr/>
        </p:nvSpPr>
        <p:spPr>
          <a:xfrm>
            <a:off x="8184502" y="6343262"/>
            <a:ext cx="457200" cy="3989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E16D4BA-5E43-4587-9CAE-2F805927585E}" type="slidenum">
              <a:rPr lang="en-US" sz="1600" b="1" smtClean="0"/>
              <a:pPr algn="ctr"/>
              <a:t>25</a:t>
            </a:fld>
            <a:endParaRPr lang="en-US" sz="16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184502" y="6343262"/>
            <a:ext cx="457200" cy="398992"/>
          </a:xfrm>
          <a:prstGeom prst="rect">
            <a:avLst/>
          </a:prstGeom>
        </p:spPr>
        <p:txBody>
          <a:bodyPr/>
          <a:lstStyle/>
          <a:p>
            <a:pPr algn="ctr"/>
            <a:fld id="{6E16D4BA-5E43-4587-9CAE-2F805927585E}" type="slidenum">
              <a:rPr lang="en-US" sz="1600" b="1" smtClean="0"/>
              <a:pPr algn="ctr"/>
              <a:t>26</a:t>
            </a:fld>
            <a:endParaRPr lang="en-US" sz="16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anchor="ctr"/>
          <a:lstStyle/>
          <a:p>
            <a:pPr marL="115888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Uni Sans Bold" pitchFamily="34" charset="0"/>
                <a:ea typeface="+mj-ea"/>
                <a:cs typeface="+mj-cs"/>
              </a:rPr>
              <a:t>E-Auction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ni Sans Bold" pitchFamily="34" charset="0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76400"/>
            <a:ext cx="89249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867" y="1524000"/>
            <a:ext cx="3491133" cy="322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0267" y="1600200"/>
            <a:ext cx="3491133" cy="322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C:\Documents and Settings\ladi\Desktop\128_administrato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47834" flipH="1">
            <a:off x="-972465" y="3182265"/>
            <a:ext cx="838200" cy="838200"/>
          </a:xfrm>
          <a:prstGeom prst="rect">
            <a:avLst/>
          </a:prstGeom>
          <a:noFill/>
        </p:spPr>
      </p:pic>
      <p:pic>
        <p:nvPicPr>
          <p:cNvPr id="12" name="Picture 11" descr="administrator_12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0" y="2768415"/>
            <a:ext cx="1270185" cy="12701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497373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00833E-6 L 0.24219 0.100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50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29444 0.3814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1447800" y="4114800"/>
            <a:ext cx="4343400" cy="2514600"/>
          </a:xfrm>
          <a:prstGeom prst="cube">
            <a:avLst>
              <a:gd name="adj" fmla="val 6313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Sans Bold" pitchFamily="34" charset="0"/>
              </a:rPr>
              <a:t>New Tax Code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 Sans Bold" pitchFamily="34" charset="0"/>
              <a:cs typeface="DejaVu Sans" pitchFamily="34" charset="0"/>
            </a:endParaRPr>
          </a:p>
        </p:txBody>
      </p:sp>
      <p:sp>
        <p:nvSpPr>
          <p:cNvPr id="3" name="Cube 2"/>
          <p:cNvSpPr/>
          <p:nvPr/>
        </p:nvSpPr>
        <p:spPr>
          <a:xfrm>
            <a:off x="4267200" y="4114800"/>
            <a:ext cx="4419600" cy="2514600"/>
          </a:xfrm>
          <a:prstGeom prst="cube">
            <a:avLst>
              <a:gd name="adj" fmla="val 6313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Sans Bold" pitchFamily="34" charset="0"/>
                <a:cs typeface="DejaVu Sans" pitchFamily="34" charset="0"/>
              </a:rPr>
              <a:t>Tax Ombudsman</a:t>
            </a:r>
            <a:endParaRPr lang="en-US"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 Sans Bold" pitchFamily="34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1447800" y="3124200"/>
            <a:ext cx="4343400" cy="2514600"/>
          </a:xfrm>
          <a:prstGeom prst="cube">
            <a:avLst>
              <a:gd name="adj" fmla="val 6313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Sans Bold" pitchFamily="34" charset="0"/>
              </a:rPr>
              <a:t>Automated risk-management system</a:t>
            </a:r>
            <a:endParaRPr lang="en-US" sz="1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 Sans Bold" pitchFamily="34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4267200" y="3124200"/>
            <a:ext cx="4419600" cy="2514600"/>
          </a:xfrm>
          <a:prstGeom prst="cube">
            <a:avLst>
              <a:gd name="adj" fmla="val 6313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Sans Bold" pitchFamily="34" charset="0"/>
                <a:cs typeface="DejaVu Sans" pitchFamily="34" charset="0"/>
              </a:rPr>
              <a:t>Mediation Process</a:t>
            </a:r>
            <a:endParaRPr lang="en-US"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 Sans Bold" pitchFamily="34" charset="0"/>
              <a:cs typeface="DejaVu Sans" pitchFamily="34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1447800" y="2362200"/>
            <a:ext cx="4191000" cy="2286000"/>
          </a:xfrm>
          <a:prstGeom prst="cube">
            <a:avLst>
              <a:gd name="adj" fmla="val 6313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Sans Bold" pitchFamily="34" charset="0"/>
              </a:rPr>
              <a:t>Customs Clearance Zone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 Sans Bold" pitchFamily="34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4267200" y="2133600"/>
            <a:ext cx="4419600" cy="2514600"/>
          </a:xfrm>
          <a:prstGeom prst="cube">
            <a:avLst>
              <a:gd name="adj" fmla="val 6313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Sans Bold" pitchFamily="34" charset="0"/>
              </a:rPr>
              <a:t>Alternative Audit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 Sans Bold" pitchFamily="34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1447800" y="1371600"/>
            <a:ext cx="4267200" cy="2362200"/>
          </a:xfrm>
          <a:prstGeom prst="cube">
            <a:avLst>
              <a:gd name="adj" fmla="val 6313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Sans Bold" pitchFamily="34" charset="0"/>
              </a:rPr>
              <a:t>District tax officer</a:t>
            </a:r>
            <a:endParaRPr lang="en-US" sz="2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 Sans Bold" pitchFamily="34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4267200" y="1295400"/>
            <a:ext cx="4419600" cy="2438400"/>
          </a:xfrm>
          <a:prstGeom prst="cube">
            <a:avLst>
              <a:gd name="adj" fmla="val 6313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Sans Bold" pitchFamily="34" charset="0"/>
              </a:rPr>
              <a:t>Personal tax Agent</a:t>
            </a:r>
            <a:endParaRPr lang="en-US" sz="2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 Sans Bold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00200" y="-3124200"/>
            <a:ext cx="5638800" cy="2971800"/>
          </a:xfrm>
          <a:custGeom>
            <a:avLst/>
            <a:gdLst>
              <a:gd name="connsiteX0" fmla="*/ 0 w 4648200"/>
              <a:gd name="connsiteY0" fmla="*/ 2667000 h 2667000"/>
              <a:gd name="connsiteX1" fmla="*/ 2324100 w 4648200"/>
              <a:gd name="connsiteY1" fmla="*/ 0 h 2667000"/>
              <a:gd name="connsiteX2" fmla="*/ 4648200 w 4648200"/>
              <a:gd name="connsiteY2" fmla="*/ 2667000 h 2667000"/>
              <a:gd name="connsiteX3" fmla="*/ 0 w 4648200"/>
              <a:gd name="connsiteY3" fmla="*/ 266700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8200" h="2667000">
                <a:moveTo>
                  <a:pt x="0" y="2667000"/>
                </a:moveTo>
                <a:lnTo>
                  <a:pt x="2324100" y="0"/>
                </a:lnTo>
                <a:lnTo>
                  <a:pt x="4648200" y="2667000"/>
                </a:lnTo>
                <a:lnTo>
                  <a:pt x="0" y="2667000"/>
                </a:lnTo>
                <a:close/>
              </a:path>
            </a:pathLst>
          </a:custGeom>
          <a:ln w="5715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18218149">
            <a:off x="5265339" y="-4064763"/>
            <a:ext cx="2025724" cy="4581362"/>
          </a:xfrm>
          <a:custGeom>
            <a:avLst/>
            <a:gdLst>
              <a:gd name="connsiteX0" fmla="*/ 0 w 1488800"/>
              <a:gd name="connsiteY0" fmla="*/ 3363998 h 3363998"/>
              <a:gd name="connsiteX1" fmla="*/ 744400 w 1488800"/>
              <a:gd name="connsiteY1" fmla="*/ 0 h 3363998"/>
              <a:gd name="connsiteX2" fmla="*/ 1488800 w 1488800"/>
              <a:gd name="connsiteY2" fmla="*/ 3363998 h 3363998"/>
              <a:gd name="connsiteX3" fmla="*/ 0 w 1488800"/>
              <a:gd name="connsiteY3" fmla="*/ 3363998 h 3363998"/>
              <a:gd name="connsiteX0" fmla="*/ 0 w 1718615"/>
              <a:gd name="connsiteY0" fmla="*/ 3363998 h 3665590"/>
              <a:gd name="connsiteX1" fmla="*/ 744400 w 1718615"/>
              <a:gd name="connsiteY1" fmla="*/ 0 h 3665590"/>
              <a:gd name="connsiteX2" fmla="*/ 1718615 w 1718615"/>
              <a:gd name="connsiteY2" fmla="*/ 3665590 h 3665590"/>
              <a:gd name="connsiteX3" fmla="*/ 0 w 1718615"/>
              <a:gd name="connsiteY3" fmla="*/ 3363998 h 366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8615" h="3665590">
                <a:moveTo>
                  <a:pt x="0" y="3363998"/>
                </a:moveTo>
                <a:lnTo>
                  <a:pt x="744400" y="0"/>
                </a:lnTo>
                <a:lnTo>
                  <a:pt x="1718615" y="3665590"/>
                </a:lnTo>
                <a:lnTo>
                  <a:pt x="0" y="336399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19400" y="-19812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Sans Regular" pitchFamily="34" charset="0"/>
              </a:rPr>
              <a:t>Successful Tax Reform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9"/>
          <p:cNvSpPr txBox="1">
            <a:spLocks/>
          </p:cNvSpPr>
          <p:nvPr/>
        </p:nvSpPr>
        <p:spPr>
          <a:xfrm>
            <a:off x="228600" y="0"/>
            <a:ext cx="8229600" cy="685800"/>
          </a:xfrm>
          <a:prstGeom prst="rect">
            <a:avLst/>
          </a:prstGeom>
        </p:spPr>
        <p:txBody>
          <a:bodyPr lIns="0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Sans Bold" pitchFamily="34" charset="0"/>
                <a:ea typeface="DejaVu Sans" pitchFamily="34" charset="2"/>
                <a:cs typeface="DejaVu Sans" pitchFamily="34" charset="2"/>
              </a:rPr>
              <a:t>Tax Reform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ni Sans Bold" pitchFamily="34" charset="0"/>
              <a:ea typeface="DejaVu Sans" pitchFamily="34" charset="2"/>
              <a:cs typeface="DejaVu Sans" pitchFamily="34" charset="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9433 L -0.00833 0.4277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04648 L -0.01666 0.3798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8786 L -0.00833 0.4975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6" grpId="0" animBg="1"/>
      <p:bldP spid="9" grpId="0" animBg="1"/>
      <p:bldP spid="5" grpId="0" animBg="1"/>
      <p:bldP spid="4" grpId="0" animBg="1"/>
      <p:bldP spid="8" grpId="0" animBg="1"/>
      <p:bldP spid="13" grpId="0" animBg="1"/>
      <p:bldP spid="14" grpId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05800" y="6306608"/>
            <a:ext cx="457200" cy="398992"/>
          </a:xfrm>
          <a:prstGeom prst="rect">
            <a:avLst/>
          </a:prstGeom>
        </p:spPr>
        <p:txBody>
          <a:bodyPr/>
          <a:lstStyle/>
          <a:p>
            <a:pPr algn="ctr"/>
            <a:fld id="{6E16D4BA-5E43-4587-9CAE-2F805927585E}" type="slidenum">
              <a:rPr lang="en-US" sz="1600" b="1" smtClean="0"/>
              <a:pPr algn="ctr"/>
              <a:t>28</a:t>
            </a:fld>
            <a:endParaRPr lang="en-US" sz="1600" b="1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2743200" y="1981200"/>
            <a:ext cx="3429000" cy="1512022"/>
          </a:xfrm>
          <a:prstGeom prst="line">
            <a:avLst/>
          </a:prstGeom>
          <a:ln>
            <a:prstDash val="dash"/>
            <a:headEnd type="triangl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667000" y="3276600"/>
            <a:ext cx="5410200" cy="311474"/>
          </a:xfrm>
          <a:prstGeom prst="line">
            <a:avLst/>
          </a:prstGeom>
          <a:ln>
            <a:prstDash val="dash"/>
            <a:headEnd type="triangl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3" idx="6"/>
          </p:cNvCxnSpPr>
          <p:nvPr/>
        </p:nvCxnSpPr>
        <p:spPr>
          <a:xfrm>
            <a:off x="2698699" y="3588073"/>
            <a:ext cx="4083101" cy="1669727"/>
          </a:xfrm>
          <a:prstGeom prst="line">
            <a:avLst/>
          </a:prstGeom>
          <a:ln>
            <a:prstDash val="dash"/>
            <a:headEnd type="triangl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 flipH="1" flipV="1">
            <a:off x="2590800" y="3505200"/>
            <a:ext cx="2559101" cy="1974527"/>
          </a:xfrm>
          <a:prstGeom prst="line">
            <a:avLst/>
          </a:prstGeom>
          <a:ln>
            <a:prstDash val="dash"/>
            <a:headEnd type="triangl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9" name="Oval 312"/>
          <p:cNvSpPr>
            <a:spLocks noChangeArrowheads="1"/>
          </p:cNvSpPr>
          <p:nvPr/>
        </p:nvSpPr>
        <p:spPr bwMode="auto">
          <a:xfrm>
            <a:off x="2546299" y="3511873"/>
            <a:ext cx="152400" cy="152400"/>
          </a:xfrm>
          <a:prstGeom prst="ellipse">
            <a:avLst/>
          </a:prstGeom>
          <a:solidFill>
            <a:srgbClr val="CC0000"/>
          </a:solidFill>
          <a:ln w="6350" algn="ctr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Oval 312"/>
          <p:cNvSpPr>
            <a:spLocks noChangeArrowheads="1"/>
          </p:cNvSpPr>
          <p:nvPr/>
        </p:nvSpPr>
        <p:spPr bwMode="auto">
          <a:xfrm>
            <a:off x="2546299" y="3511872"/>
            <a:ext cx="152400" cy="152400"/>
          </a:xfrm>
          <a:prstGeom prst="ellipse">
            <a:avLst/>
          </a:prstGeom>
          <a:solidFill>
            <a:srgbClr val="CC0000"/>
          </a:solidFill>
          <a:ln w="6350" algn="ctr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Oval 312"/>
          <p:cNvSpPr>
            <a:spLocks noChangeArrowheads="1"/>
          </p:cNvSpPr>
          <p:nvPr/>
        </p:nvSpPr>
        <p:spPr bwMode="auto">
          <a:xfrm>
            <a:off x="2568617" y="3511873"/>
            <a:ext cx="152400" cy="152400"/>
          </a:xfrm>
          <a:prstGeom prst="ellipse">
            <a:avLst/>
          </a:prstGeom>
          <a:solidFill>
            <a:srgbClr val="CC0000"/>
          </a:solidFill>
          <a:ln w="6350" algn="ctr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Oval 312"/>
          <p:cNvSpPr>
            <a:spLocks noChangeArrowheads="1"/>
          </p:cNvSpPr>
          <p:nvPr/>
        </p:nvSpPr>
        <p:spPr bwMode="auto">
          <a:xfrm>
            <a:off x="2544760" y="3511873"/>
            <a:ext cx="152400" cy="152400"/>
          </a:xfrm>
          <a:prstGeom prst="ellipse">
            <a:avLst/>
          </a:prstGeom>
          <a:solidFill>
            <a:srgbClr val="CC0000"/>
          </a:solidFill>
          <a:ln w="6350" algn="ctr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Oval 312"/>
          <p:cNvSpPr>
            <a:spLocks noChangeArrowheads="1"/>
          </p:cNvSpPr>
          <p:nvPr/>
        </p:nvSpPr>
        <p:spPr bwMode="auto">
          <a:xfrm>
            <a:off x="2546299" y="3511873"/>
            <a:ext cx="152400" cy="152400"/>
          </a:xfrm>
          <a:prstGeom prst="ellipse">
            <a:avLst/>
          </a:prstGeom>
          <a:solidFill>
            <a:srgbClr val="CC0000"/>
          </a:solidFill>
          <a:ln w="6350" algn="ctr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Oval 312"/>
          <p:cNvSpPr>
            <a:spLocks noChangeArrowheads="1"/>
          </p:cNvSpPr>
          <p:nvPr/>
        </p:nvSpPr>
        <p:spPr bwMode="auto">
          <a:xfrm>
            <a:off x="2546299" y="3511872"/>
            <a:ext cx="152400" cy="152400"/>
          </a:xfrm>
          <a:prstGeom prst="ellipse">
            <a:avLst/>
          </a:prstGeom>
          <a:solidFill>
            <a:srgbClr val="CC0000"/>
          </a:solidFill>
          <a:ln w="6350" algn="ctr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Oval 312"/>
          <p:cNvSpPr>
            <a:spLocks noChangeArrowheads="1"/>
          </p:cNvSpPr>
          <p:nvPr/>
        </p:nvSpPr>
        <p:spPr bwMode="auto">
          <a:xfrm>
            <a:off x="2538902" y="3511872"/>
            <a:ext cx="152400" cy="152400"/>
          </a:xfrm>
          <a:prstGeom prst="ellipse">
            <a:avLst/>
          </a:prstGeom>
          <a:solidFill>
            <a:srgbClr val="CC0000"/>
          </a:solidFill>
          <a:ln w="6350" algn="ctr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46" name="Straight Connector 45"/>
          <p:cNvCxnSpPr>
            <a:stCxn id="45" idx="7"/>
          </p:cNvCxnSpPr>
          <p:nvPr/>
        </p:nvCxnSpPr>
        <p:spPr>
          <a:xfrm rot="5400000" flipH="1" flipV="1">
            <a:off x="2765523" y="1825871"/>
            <a:ext cx="1611780" cy="1804859"/>
          </a:xfrm>
          <a:prstGeom prst="line">
            <a:avLst/>
          </a:prstGeom>
          <a:ln>
            <a:prstDash val="dash"/>
            <a:headEnd type="triangl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8" name="Oval 312"/>
          <p:cNvSpPr>
            <a:spLocks noChangeArrowheads="1"/>
          </p:cNvSpPr>
          <p:nvPr/>
        </p:nvSpPr>
        <p:spPr bwMode="auto">
          <a:xfrm>
            <a:off x="2551196" y="3524166"/>
            <a:ext cx="152400" cy="152400"/>
          </a:xfrm>
          <a:prstGeom prst="ellipse">
            <a:avLst/>
          </a:prstGeom>
          <a:solidFill>
            <a:srgbClr val="CC0000"/>
          </a:solidFill>
          <a:ln w="6350" algn="ctr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Oval 312"/>
          <p:cNvSpPr>
            <a:spLocks noChangeArrowheads="1"/>
          </p:cNvSpPr>
          <p:nvPr/>
        </p:nvSpPr>
        <p:spPr bwMode="auto">
          <a:xfrm>
            <a:off x="2558570" y="3524166"/>
            <a:ext cx="152400" cy="152400"/>
          </a:xfrm>
          <a:prstGeom prst="ellipse">
            <a:avLst/>
          </a:prstGeom>
          <a:solidFill>
            <a:srgbClr val="CC0000"/>
          </a:solidFill>
          <a:ln w="6350" algn="ctr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4" name="Title 9"/>
          <p:cNvSpPr txBox="1">
            <a:spLocks/>
          </p:cNvSpPr>
          <p:nvPr/>
        </p:nvSpPr>
        <p:spPr>
          <a:xfrm>
            <a:off x="0" y="0"/>
            <a:ext cx="8915400" cy="838199"/>
          </a:xfrm>
          <a:prstGeom prst="rect">
            <a:avLst/>
          </a:prstGeom>
        </p:spPr>
        <p:txBody>
          <a:bodyPr lIns="0"/>
          <a:lstStyle/>
          <a:p>
            <a:pPr algn="ctr" defTabSz="457200">
              <a:spcBef>
                <a:spcPct val="0"/>
              </a:spcBef>
              <a:defRPr/>
            </a:pPr>
            <a:r>
              <a:rPr lang="en-US" sz="2800" b="1" dirty="0" smtClean="0">
                <a:latin typeface="Uni Sans Bold" pitchFamily="34" charset="0"/>
              </a:rPr>
              <a:t>Electronic Program for Budgeting/State Treasury Electronic System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ni Sans Bold" pitchFamily="34" charset="0"/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85" name="TextBox 10"/>
          <p:cNvSpPr txBox="1">
            <a:spLocks noChangeArrowheads="1"/>
          </p:cNvSpPr>
          <p:nvPr/>
        </p:nvSpPr>
        <p:spPr bwMode="auto">
          <a:xfrm>
            <a:off x="4419600" y="16764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Sans Regular" pitchFamily="34" charset="0"/>
              </a:rPr>
              <a:t>Ministry of internal affairs</a:t>
            </a:r>
            <a:endParaRPr lang="en-US" sz="12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 Sans Regular" pitchFamily="34" charset="0"/>
            </a:endParaRPr>
          </a:p>
        </p:txBody>
      </p:sp>
      <p:pic>
        <p:nvPicPr>
          <p:cNvPr id="88" name="Picture 87"/>
          <p:cNvPicPr>
            <a:picLocks noChangeAspect="1" noChangeArrowheads="1"/>
          </p:cNvPicPr>
          <p:nvPr/>
        </p:nvPicPr>
        <p:blipFill>
          <a:blip r:embed="rId3" cstate="print"/>
          <a:srcRect l="12967" r="12898"/>
          <a:stretch>
            <a:fillRect/>
          </a:stretch>
        </p:blipFill>
        <p:spPr bwMode="auto">
          <a:xfrm>
            <a:off x="4800600" y="914400"/>
            <a:ext cx="741227" cy="686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2159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9" name="Rectangle 88"/>
          <p:cNvSpPr/>
          <p:nvPr/>
        </p:nvSpPr>
        <p:spPr>
          <a:xfrm>
            <a:off x="4343400" y="6172200"/>
            <a:ext cx="213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Sans Regular" pitchFamily="34" charset="0"/>
              </a:rPr>
              <a:t>Other institutions</a:t>
            </a:r>
          </a:p>
        </p:txBody>
      </p: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486400"/>
            <a:ext cx="756057" cy="6331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2159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1" name="TextBox 9"/>
          <p:cNvSpPr txBox="1">
            <a:spLocks noChangeArrowheads="1"/>
          </p:cNvSpPr>
          <p:nvPr/>
        </p:nvSpPr>
        <p:spPr bwMode="auto">
          <a:xfrm>
            <a:off x="7848600" y="3657600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Sans Regular" pitchFamily="34" charset="0"/>
              </a:rPr>
              <a:t>Ministry of Justice</a:t>
            </a:r>
            <a:endParaRPr lang="en-US" sz="12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 Sans Regular" pitchFamily="34" charset="0"/>
            </a:endParaRPr>
          </a:p>
        </p:txBody>
      </p:sp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2971800"/>
            <a:ext cx="457200" cy="6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4343400"/>
            <a:ext cx="990600" cy="9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" name="TextBox 9"/>
          <p:cNvSpPr txBox="1">
            <a:spLocks noChangeArrowheads="1"/>
          </p:cNvSpPr>
          <p:nvPr/>
        </p:nvSpPr>
        <p:spPr bwMode="auto">
          <a:xfrm>
            <a:off x="6934200" y="54102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Sans Regular" pitchFamily="34" charset="0"/>
              </a:rPr>
              <a:t>Ministry of education and science</a:t>
            </a:r>
            <a:endParaRPr lang="en-US" sz="12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 Sans Regular" pitchFamily="34" charset="0"/>
            </a:endParaRPr>
          </a:p>
        </p:txBody>
      </p:sp>
      <p:sp>
        <p:nvSpPr>
          <p:cNvPr id="99" name="TextBox 12"/>
          <p:cNvSpPr txBox="1">
            <a:spLocks noChangeArrowheads="1"/>
          </p:cNvSpPr>
          <p:nvPr/>
        </p:nvSpPr>
        <p:spPr bwMode="auto">
          <a:xfrm>
            <a:off x="6038802" y="1905000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Sans Regular" pitchFamily="34" charset="0"/>
              </a:rPr>
              <a:t>Administration of the President </a:t>
            </a:r>
            <a:endParaRPr lang="en-US" sz="12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 Sans Regular" pitchFamily="34" charset="0"/>
            </a:endParaRPr>
          </a:p>
        </p:txBody>
      </p:sp>
      <p:pic>
        <p:nvPicPr>
          <p:cNvPr id="100" name="Picture 11"/>
          <p:cNvPicPr>
            <a:picLocks noChangeAspect="1" noChangeArrowheads="1"/>
          </p:cNvPicPr>
          <p:nvPr/>
        </p:nvPicPr>
        <p:blipFill>
          <a:blip r:embed="rId7" cstate="print"/>
          <a:srcRect b="12718"/>
          <a:stretch>
            <a:fillRect/>
          </a:stretch>
        </p:blipFill>
        <p:spPr bwMode="auto">
          <a:xfrm>
            <a:off x="6400800" y="1295400"/>
            <a:ext cx="1187689" cy="466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2159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" name="Group 20"/>
          <p:cNvGrpSpPr/>
          <p:nvPr/>
        </p:nvGrpSpPr>
        <p:grpSpPr>
          <a:xfrm>
            <a:off x="1371600" y="3048000"/>
            <a:ext cx="1828800" cy="1415842"/>
            <a:chOff x="6620868" y="1191122"/>
            <a:chExt cx="1524144" cy="1201389"/>
          </a:xfrm>
        </p:grpSpPr>
        <p:sp>
          <p:nvSpPr>
            <p:cNvPr id="104" name="TextBox 11"/>
            <p:cNvSpPr txBox="1">
              <a:spLocks noChangeArrowheads="1"/>
            </p:cNvSpPr>
            <p:nvPr/>
          </p:nvSpPr>
          <p:spPr bwMode="auto">
            <a:xfrm>
              <a:off x="6620868" y="1948542"/>
              <a:ext cx="1524144" cy="443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a-GE" sz="1400" b="1" cap="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ni Sans Regular" pitchFamily="34" charset="0"/>
                  <a:cs typeface="Times New Roman" pitchFamily="18" charset="0"/>
                </a:rPr>
                <a:t>ფინანსთა სამინისტო</a:t>
              </a:r>
              <a:endParaRPr lang="en-US" sz="1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Sans Regular" pitchFamily="34" charset="0"/>
                <a:cs typeface="Times New Roman" pitchFamily="18" charset="0"/>
              </a:endParaRPr>
            </a:p>
          </p:txBody>
        </p:sp>
        <p:pic>
          <p:nvPicPr>
            <p:cNvPr id="105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25668" y="1191122"/>
              <a:ext cx="975003" cy="7521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215900" dist="1397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32" name="Picture 5" descr="C:\Users\nbaratashvili\Desktop\calculato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3657600"/>
            <a:ext cx="1219200" cy="914400"/>
          </a:xfrm>
          <a:prstGeom prst="rect">
            <a:avLst/>
          </a:prstGeom>
          <a:noFill/>
        </p:spPr>
      </p:pic>
      <p:pic>
        <p:nvPicPr>
          <p:cNvPr id="33" name="Picture 2" descr="C:\Users\nbaratashvili\Desktop\intimidating_stack_of_divorce_forms_and_paper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V="1">
            <a:off x="3581400" y="2819400"/>
            <a:ext cx="1752600" cy="1622032"/>
          </a:xfrm>
          <a:prstGeom prst="rect">
            <a:avLst/>
          </a:prstGeom>
          <a:noFill/>
        </p:spPr>
      </p:pic>
      <p:sp>
        <p:nvSpPr>
          <p:cNvPr id="35" name="Multiply 34"/>
          <p:cNvSpPr/>
          <p:nvPr/>
        </p:nvSpPr>
        <p:spPr>
          <a:xfrm>
            <a:off x="3352800" y="2667000"/>
            <a:ext cx="3657600" cy="228600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 rot="10800000" flipV="1">
            <a:off x="838200" y="3810000"/>
            <a:ext cx="7467600" cy="144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0" rtlCol="0" anchor="ctr" anchorCtr="0"/>
          <a:lstStyle/>
          <a:p>
            <a:pPr lvl="0" algn="ctr"/>
            <a:r>
              <a:rPr lang="en-US" sz="2800" b="1" dirty="0" smtClean="0"/>
              <a:t>Automated stages of budget planning</a:t>
            </a:r>
            <a:endParaRPr lang="en-US" sz="2800" b="1" i="1" dirty="0">
              <a:latin typeface="Uni Sans Bold" pitchFamily="34" charset="0"/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38" name="Rounded Rectangle 37"/>
          <p:cNvSpPr/>
          <p:nvPr/>
        </p:nvSpPr>
        <p:spPr>
          <a:xfrm rot="10800000" flipV="1">
            <a:off x="762000" y="1524000"/>
            <a:ext cx="7162800" cy="144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0" rtlCol="0" anchor="ctr" anchorCtr="0"/>
          <a:lstStyle/>
          <a:p>
            <a:pPr lvl="0" algn="ctr"/>
            <a:r>
              <a:rPr lang="en-US" sz="2800" b="1" dirty="0" smtClean="0"/>
              <a:t>E-based exchange of information</a:t>
            </a:r>
            <a:endParaRPr lang="en-US" sz="2800" b="1" i="1" dirty="0">
              <a:latin typeface="Uni Sans Bold" pitchFamily="34" charset="0"/>
              <a:ea typeface="DejaVu Sans" pitchFamily="34" charset="2"/>
              <a:cs typeface="DejaVu Sans" pitchFamily="34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047396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3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06358E-6 L 0.17014 -0.2136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-1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3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0111 L 0.38472 -0.2006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-1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3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222 L 0.58819 -0.0120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" y="-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3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31214E-7 L 0.46667 0.2108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1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3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526E-6 L 0.25486 0.2765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1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85" grpId="0"/>
      <p:bldP spid="89" grpId="0"/>
      <p:bldP spid="91" grpId="0"/>
      <p:bldP spid="97" grpId="0"/>
      <p:bldP spid="99" grpId="0"/>
      <p:bldP spid="35" grpId="0" animBg="1"/>
      <p:bldP spid="51" grpId="0" animBg="1"/>
      <p:bldP spid="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/>
          </p:cNvSpPr>
          <p:nvPr/>
        </p:nvSpPr>
        <p:spPr>
          <a:xfrm>
            <a:off x="8305800" y="6324600"/>
            <a:ext cx="457200" cy="3968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6D4BA-5E43-4587-9CAE-2F805927585E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76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/>
            <a:r>
              <a:rPr lang="en-US" sz="3600" dirty="0" smtClean="0">
                <a:latin typeface="Uni Sans Bold" pitchFamily="34" charset="0"/>
              </a:rPr>
              <a:t>Online Asset Declaration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67000" y="912167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Uni Sans Regular" pitchFamily="34" charset="0"/>
              </a:rPr>
              <a:t>Financial Disclosure</a:t>
            </a:r>
            <a:endParaRPr lang="en-US" sz="2400" b="1" dirty="0">
              <a:latin typeface="Uni Sans Regular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08331"/>
            <a:ext cx="8077200" cy="468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 rot="19815384">
            <a:off x="1600200" y="2754856"/>
            <a:ext cx="5943600" cy="1828800"/>
          </a:xfrm>
          <a:prstGeom prst="roundRect">
            <a:avLst>
              <a:gd name="adj" fmla="val 14248"/>
            </a:avLst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Uni Sans Bold" pitchFamily="34" charset="0"/>
              </a:rPr>
              <a:t>WWW.DECLARATION.GE</a:t>
            </a:r>
            <a:endParaRPr lang="en-US" sz="3600" b="1" dirty="0">
              <a:solidFill>
                <a:srgbClr val="FF0000"/>
              </a:solidFill>
              <a:latin typeface="Uni Sans Bold" pitchFamily="34" charset="0"/>
            </a:endParaRP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8184502" y="6343262"/>
            <a:ext cx="457200" cy="3989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E16D4BA-5E43-4587-9CAE-2F805927585E}" type="slidenum">
              <a:rPr lang="en-US" sz="1600" b="1" smtClean="0"/>
              <a:pPr algn="ctr"/>
              <a:t>29</a:t>
            </a:fld>
            <a:endParaRPr 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258298255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123" y="10549"/>
            <a:ext cx="8990012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7475"/>
            <a:r>
              <a:rPr lang="en-US" sz="3000" dirty="0">
                <a:latin typeface="Uni Sans Bold" pitchFamily="34" charset="0"/>
              </a:rPr>
              <a:t>Global Corruption Barometer, 2010 – </a:t>
            </a:r>
            <a:r>
              <a:rPr lang="en-US" sz="3000" dirty="0" smtClean="0">
                <a:latin typeface="Uni Sans Bold" pitchFamily="34" charset="0"/>
              </a:rPr>
              <a:t>TI</a:t>
            </a:r>
            <a:endParaRPr lang="en-US" sz="3000" dirty="0">
              <a:latin typeface="Uni Sans Bold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75920" y="990600"/>
            <a:ext cx="3434080" cy="2743200"/>
          </a:xfrm>
          <a:prstGeom prst="ellipse">
            <a:avLst/>
          </a:prstGeom>
          <a:pattFill prst="dkUpDiag">
            <a:fgClr>
              <a:schemeClr val="tx2"/>
            </a:fgClr>
            <a:bgClr>
              <a:schemeClr val="bg1">
                <a:lumMod val="6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indent="5715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dirty="0" smtClean="0">
                <a:solidFill>
                  <a:schemeClr val="bg1"/>
                </a:solidFill>
                <a:latin typeface="Uni Sans Regular" pitchFamily="34" charset="0"/>
              </a:rPr>
              <a:t>Only </a:t>
            </a:r>
            <a:r>
              <a:rPr lang="en-US" sz="4400" b="1" dirty="0" smtClean="0">
                <a:solidFill>
                  <a:schemeClr val="bg1"/>
                </a:solidFill>
                <a:latin typeface="Uni Sans Regular" pitchFamily="34" charset="0"/>
              </a:rPr>
              <a:t>3%</a:t>
            </a:r>
            <a:r>
              <a:rPr lang="en-US" sz="2200" b="1" dirty="0" smtClean="0">
                <a:solidFill>
                  <a:schemeClr val="bg1"/>
                </a:solidFill>
                <a:latin typeface="Uni Sans Regular" pitchFamily="34" charset="0"/>
              </a:rPr>
              <a:t> of Users Paid Bribe </a:t>
            </a:r>
            <a:endParaRPr lang="en-US" sz="2200" b="1" dirty="0">
              <a:solidFill>
                <a:schemeClr val="bg1"/>
              </a:solidFill>
              <a:latin typeface="Uni Sans Regular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10200" y="990600"/>
            <a:ext cx="3505200" cy="2819400"/>
          </a:xfrm>
          <a:prstGeom prst="ellipse">
            <a:avLst/>
          </a:prstGeom>
          <a:pattFill prst="dkUpDiag">
            <a:fgClr>
              <a:schemeClr val="tx2"/>
            </a:fgClr>
            <a:bgClr>
              <a:schemeClr val="bg1">
                <a:lumMod val="6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indent="5715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Uni Sans Regular" pitchFamily="34" charset="0"/>
              </a:rPr>
              <a:t>77%</a:t>
            </a:r>
            <a:r>
              <a:rPr lang="en-US" sz="2200" b="1" dirty="0" smtClean="0">
                <a:solidFill>
                  <a:schemeClr val="bg1"/>
                </a:solidFill>
                <a:latin typeface="Uni Sans Regular" pitchFamily="34" charset="0"/>
              </a:rPr>
              <a:t> of Citizens Perceive Gov’s Actions Toward the Fighting Corruption as  EFFECTIVE</a:t>
            </a:r>
            <a:endParaRPr lang="en-US" sz="2200" b="1" dirty="0">
              <a:solidFill>
                <a:schemeClr val="bg1"/>
              </a:solidFill>
              <a:latin typeface="Uni Sans Regular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00" y="3429000"/>
            <a:ext cx="3505200" cy="2819400"/>
          </a:xfrm>
          <a:prstGeom prst="ellipse">
            <a:avLst/>
          </a:prstGeom>
          <a:pattFill prst="dkUpDiag">
            <a:fgClr>
              <a:schemeClr val="tx2"/>
            </a:fgClr>
            <a:bgClr>
              <a:schemeClr val="bg1">
                <a:lumMod val="6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indent="5715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Uni Sans Regular" pitchFamily="34" charset="0"/>
              </a:rPr>
              <a:t>78%</a:t>
            </a:r>
            <a:r>
              <a:rPr lang="en-US" sz="2200" b="1" dirty="0" smtClean="0">
                <a:solidFill>
                  <a:schemeClr val="bg1"/>
                </a:solidFill>
                <a:latin typeface="Uni Sans Regular" pitchFamily="34" charset="0"/>
              </a:rPr>
              <a:t> of Citizens Think that Corruption Level DECREASED Significantly for the last  3 Years</a:t>
            </a:r>
            <a:endParaRPr lang="en-US" sz="2200" b="1" dirty="0">
              <a:solidFill>
                <a:schemeClr val="bg1"/>
              </a:solidFill>
              <a:latin typeface="Uni Sans Regular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rot="1926375">
            <a:off x="1634182" y="2691458"/>
            <a:ext cx="6705600" cy="2057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955900">
            <a:off x="2550850" y="276979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Uni Sans Regular" pitchFamily="34" charset="0"/>
              </a:rPr>
              <a:t>The Most EFFECTIVE Government in the Fight Against Corruption</a:t>
            </a:r>
          </a:p>
          <a:p>
            <a:pPr algn="r"/>
            <a:r>
              <a:rPr lang="en-US" i="1" dirty="0" smtClean="0">
                <a:solidFill>
                  <a:schemeClr val="bg1"/>
                </a:solidFill>
                <a:latin typeface="Uni Sans Regular" pitchFamily="34" charset="0"/>
              </a:rPr>
              <a:t>Transparency International, 2010</a:t>
            </a:r>
            <a:endParaRPr lang="en-US" i="1" dirty="0">
              <a:solidFill>
                <a:schemeClr val="bg1"/>
              </a:solidFill>
              <a:latin typeface="Uni Sans Regular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 Sans Bold" pitchFamily="34" charset="0"/>
              </a:rPr>
              <a:t>Integrated Criminal Case Management System (ICCMS)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Uni Sans Bold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0"/>
            <a:ext cx="8763000" cy="304800"/>
          </a:xfrm>
          <a:prstGeom prst="rect">
            <a:avLst/>
          </a:prstGeom>
          <a:ln w="1905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Uni sans Bold"/>
                <a:ea typeface="+mn-ea"/>
                <a:cs typeface="+mn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Uni sans Bold"/>
                <a:ea typeface="+mn-ea"/>
                <a:cs typeface="+mn-cs"/>
              </a:rPr>
            </a:b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Uni sans Bold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en-US"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Uni sans Bold"/>
            </a:endParaRPr>
          </a:p>
          <a:p>
            <a:pPr>
              <a:spcBef>
                <a:spcPct val="0"/>
              </a:spcBef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Uni sans Bold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Uni sans Bold"/>
            </a:endParaRPr>
          </a:p>
          <a:p>
            <a:pPr>
              <a:spcBef>
                <a:spcPct val="0"/>
              </a:spcBef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Uni sans Bold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ni sans Bold"/>
                <a:ea typeface="+mn-ea"/>
                <a:cs typeface="+mn-cs"/>
              </a:rPr>
              <a:t>Breakthrough Possibilities for Citizen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ni sans Bold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ni sans Bold"/>
                <a:ea typeface="+mn-ea"/>
                <a:cs typeface="+mn-cs"/>
              </a:rPr>
              <a:t>Engagement:</a:t>
            </a: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Uni sans Bold"/>
            </a:endParaRPr>
          </a:p>
          <a:p>
            <a:pPr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Uni sans Bold"/>
                <a:ea typeface="+mn-ea"/>
                <a:cs typeface="+mn-cs"/>
              </a:rPr>
              <a:t> </a:t>
            </a:r>
            <a:endParaRPr lang="en-US" sz="3600" dirty="0" smtClean="0"/>
          </a:p>
          <a:p>
            <a:pPr>
              <a:spcBef>
                <a:spcPct val="0"/>
              </a:spcBef>
            </a:pPr>
            <a:endParaRPr lang="ka-GE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ka-G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ka-G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ka-G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Uni sans Bold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971800"/>
            <a:ext cx="7162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latin typeface="Uni Sans Bold" pitchFamily="34" charset="0"/>
              </a:rPr>
              <a:t>Pro-active Disclosure </a:t>
            </a:r>
            <a:r>
              <a:rPr lang="en-US" sz="3000" dirty="0" smtClean="0">
                <a:latin typeface="Imprint MT Shadow" pitchFamily="82" charset="0"/>
                <a:hlinkClick r:id="rId2"/>
              </a:rPr>
              <a:t>www.data.gov.ge</a:t>
            </a:r>
            <a:r>
              <a:rPr lang="en-US" sz="3000" dirty="0" smtClean="0">
                <a:latin typeface="Imprint MT Shadow" pitchFamily="82" charset="0"/>
              </a:rPr>
              <a:t> </a:t>
            </a:r>
            <a:endParaRPr lang="en-US" sz="3000" dirty="0">
              <a:latin typeface="Imprint MT Shadow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3733800"/>
            <a:ext cx="7773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Uni sans Bold"/>
              </a:rPr>
              <a:t>Citizens’ ideas/discussions- </a:t>
            </a:r>
            <a:r>
              <a:rPr lang="en-US" sz="3200" dirty="0" smtClean="0">
                <a:latin typeface="Imprint MT Shadow" pitchFamily="82" charset="0"/>
                <a:hlinkClick r:id="rId3"/>
              </a:rPr>
              <a:t>www.ichange.ge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685800" y="1752600"/>
            <a:ext cx="7686271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latin typeface="Uni sans Bold"/>
              </a:rPr>
              <a:t>Citizen’s Engagement in the Legislative Process</a:t>
            </a:r>
          </a:p>
          <a:p>
            <a:pPr algn="ctr"/>
            <a:r>
              <a:rPr lang="en-US" sz="2800" dirty="0" smtClean="0">
                <a:latin typeface="Imprint MT Shadow" pitchFamily="82" charset="0"/>
                <a:hlinkClick r:id="rId4"/>
              </a:rPr>
              <a:t>www.matsne.gov.ge</a:t>
            </a:r>
            <a:endParaRPr lang="en-US" sz="2800" dirty="0" smtClean="0">
              <a:latin typeface="Imprint MT Shadow" pitchFamily="82" charset="0"/>
            </a:endParaRPr>
          </a:p>
          <a:p>
            <a:pPr algn="ctr"/>
            <a:r>
              <a:rPr lang="en-US" sz="2800" dirty="0" smtClean="0">
                <a:latin typeface="Imprint MT Shadow" pitchFamily="82" charset="0"/>
              </a:rPr>
              <a:t> </a:t>
            </a:r>
            <a:endParaRPr lang="en-US" sz="2800" dirty="0" smtClean="0"/>
          </a:p>
          <a:p>
            <a:pPr algn="ctr"/>
            <a:endParaRPr lang="en-US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4648200"/>
            <a:ext cx="612154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 sans Bold"/>
              </a:rPr>
              <a:t>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Uni sans Bold"/>
              </a:rPr>
              <a:t>E-petitions – </a:t>
            </a:r>
            <a:r>
              <a:rPr lang="en-US" sz="3200" dirty="0" smtClean="0">
                <a:latin typeface="Imprint MT Shadow" pitchFamily="82" charset="0"/>
                <a:hlinkClick r:id="rId3"/>
              </a:rPr>
              <a:t>www.petition.gov.ge</a:t>
            </a:r>
            <a:endParaRPr lang="en-US" sz="3000" dirty="0" smtClean="0"/>
          </a:p>
          <a:p>
            <a:pPr algn="ctr">
              <a:spcBef>
                <a:spcPct val="0"/>
              </a:spcBef>
            </a:pPr>
            <a:endParaRPr lang="en-US" sz="3200" b="1" dirty="0" smtClean="0">
              <a:solidFill>
                <a:schemeClr val="accent2">
                  <a:lumMod val="75000"/>
                </a:schemeClr>
              </a:solidFill>
              <a:latin typeface="Uni sans Bold"/>
            </a:endParaRPr>
          </a:p>
          <a:p>
            <a:pPr algn="ctr">
              <a:spcBef>
                <a:spcPct val="0"/>
              </a:spcBef>
            </a:pPr>
            <a:endParaRPr lang="en-US" sz="3200" b="1" dirty="0" smtClean="0">
              <a:solidFill>
                <a:schemeClr val="accent2">
                  <a:lumMod val="75000"/>
                </a:schemeClr>
              </a:solidFill>
              <a:latin typeface="Uni sans Bold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143000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ni Sans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5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ni Sans Bold" pitchFamily="34" charset="0"/>
                <a:ea typeface="+mj-ea"/>
                <a:cs typeface="+mj-cs"/>
              </a:rPr>
              <a:t>Thank</a:t>
            </a:r>
            <a:r>
              <a:rPr kumimoji="0" lang="en-US" sz="5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ni Sans Bold" pitchFamily="34" charset="0"/>
                <a:ea typeface="+mj-ea"/>
                <a:cs typeface="+mj-cs"/>
              </a:rPr>
              <a:t> </a:t>
            </a:r>
            <a:r>
              <a:rPr kumimoji="0" lang="en-US" sz="5000" b="1" i="0" u="none" strike="noStrike" kern="1200" cap="none" spc="0" normalizeH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ni Sans Bold" pitchFamily="34" charset="0"/>
                <a:ea typeface="+mj-ea"/>
                <a:cs typeface="+mj-cs"/>
              </a:rPr>
              <a:t>You 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Uni Sans Bold" pitchFamily="34" charset="0"/>
              <a:ea typeface="+mj-ea"/>
              <a:cs typeface="+mj-cs"/>
            </a:endParaRPr>
          </a:p>
        </p:txBody>
      </p:sp>
      <p:pic>
        <p:nvPicPr>
          <p:cNvPr id="5" name="Picture 19" descr="Questionmark"/>
          <p:cNvPicPr>
            <a:picLocks noChangeAspect="1" noChangeArrowheads="1"/>
          </p:cNvPicPr>
          <p:nvPr/>
        </p:nvPicPr>
        <p:blipFill>
          <a:blip r:embed="rId3" cstate="print"/>
          <a:srcRect l="25429" r="17274" b="3322"/>
          <a:stretch>
            <a:fillRect/>
          </a:stretch>
        </p:blipFill>
        <p:spPr bwMode="auto">
          <a:xfrm>
            <a:off x="6400800" y="3581400"/>
            <a:ext cx="2357331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84502" y="6343262"/>
            <a:ext cx="457200" cy="398992"/>
          </a:xfrm>
          <a:prstGeom prst="rect">
            <a:avLst/>
          </a:prstGeom>
        </p:spPr>
        <p:txBody>
          <a:bodyPr/>
          <a:lstStyle/>
          <a:p>
            <a:pPr algn="ctr"/>
            <a:fld id="{6E16D4BA-5E43-4587-9CAE-2F805927585E}" type="slidenum">
              <a:rPr lang="en-US" smtClean="0"/>
              <a:pPr algn="ctr"/>
              <a:t>32</a:t>
            </a:fld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123" y="10549"/>
            <a:ext cx="8990012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7475"/>
            <a:r>
              <a:rPr lang="en-US" sz="3000" dirty="0" smtClean="0">
                <a:latin typeface="Uni Sans Bold" pitchFamily="34" charset="0"/>
              </a:rPr>
              <a:t>Life in Transition Survey, EBRD 2010</a:t>
            </a:r>
            <a:endParaRPr lang="en-US" sz="3000" dirty="0">
              <a:latin typeface="Uni Sans Bold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914400"/>
            <a:ext cx="3657600" cy="1219200"/>
          </a:xfrm>
          <a:prstGeom prst="roundRect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 smtClean="0">
                <a:latin typeface="Uni Sans Bold" pitchFamily="34" charset="0"/>
              </a:rPr>
              <a:t>2nd </a:t>
            </a:r>
            <a:r>
              <a:rPr lang="en-US" sz="2000" b="1" dirty="0" smtClean="0">
                <a:latin typeface="Uni Sans Bold" pitchFamily="34" charset="0"/>
              </a:rPr>
              <a:t>Place in Customer Service Efficiency</a:t>
            </a:r>
            <a:endParaRPr lang="en-US" sz="2000" dirty="0" smtClean="0">
              <a:latin typeface="Uni Sans Bold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6400" y="2362200"/>
            <a:ext cx="3657600" cy="1219200"/>
          </a:xfrm>
          <a:prstGeom prst="roundRect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dirty="0" smtClean="0">
                <a:latin typeface="Uni Sans Bold" pitchFamily="34" charset="0"/>
              </a:rPr>
              <a:t>92% </a:t>
            </a:r>
            <a:r>
              <a:rPr lang="en-US" sz="2000" dirty="0" smtClean="0">
                <a:latin typeface="Uni Sans Bold" pitchFamily="34" charset="0"/>
              </a:rPr>
              <a:t>of Citizens are Satisfied with the Procedures of Official Documents Issuance</a:t>
            </a:r>
          </a:p>
        </p:txBody>
      </p:sp>
      <p:grpSp>
        <p:nvGrpSpPr>
          <p:cNvPr id="18" name="Group 47"/>
          <p:cNvGrpSpPr/>
          <p:nvPr/>
        </p:nvGrpSpPr>
        <p:grpSpPr>
          <a:xfrm>
            <a:off x="5486400" y="2362200"/>
            <a:ext cx="1905000" cy="1231566"/>
            <a:chOff x="4724400" y="2971800"/>
            <a:chExt cx="2895600" cy="238102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5486400" y="51054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457700" y="4076700"/>
              <a:ext cx="2209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486400" y="45720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486400" y="39624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486400" y="33528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724400" y="4876800"/>
              <a:ext cx="762000" cy="476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Uni Sans Regular" pitchFamily="34" charset="0"/>
                </a:rPr>
                <a:t>2006</a:t>
              </a:r>
              <a:endParaRPr lang="en-US" sz="1000" dirty="0">
                <a:latin typeface="Uni Sans Regular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24400" y="4343399"/>
              <a:ext cx="762000" cy="476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Uni Sans Regular" pitchFamily="34" charset="0"/>
                </a:rPr>
                <a:t>2008</a:t>
              </a:r>
              <a:endParaRPr lang="en-US" sz="1000" dirty="0">
                <a:latin typeface="Uni Sans Regular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24400" y="3657600"/>
              <a:ext cx="762000" cy="476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Uni Sans Regular" pitchFamily="34" charset="0"/>
                </a:rPr>
                <a:t>2009</a:t>
              </a:r>
              <a:endParaRPr lang="en-US" sz="1000" dirty="0">
                <a:latin typeface="Uni Sans Regular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4400" y="2971800"/>
              <a:ext cx="761999" cy="476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Uni Sans Regular" pitchFamily="34" charset="0"/>
                </a:rPr>
                <a:t>2010</a:t>
              </a:r>
              <a:endParaRPr lang="en-US" sz="1000" dirty="0">
                <a:latin typeface="Uni Sans Regular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5400000" flipH="1" flipV="1">
              <a:off x="5067300" y="4076700"/>
              <a:ext cx="2209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5676900" y="4076700"/>
              <a:ext cx="2209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10300" y="4076700"/>
              <a:ext cx="2209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Arc 30"/>
          <p:cNvSpPr/>
          <p:nvPr/>
        </p:nvSpPr>
        <p:spPr>
          <a:xfrm>
            <a:off x="6019800" y="1676400"/>
            <a:ext cx="1066800" cy="1752600"/>
          </a:xfrm>
          <a:prstGeom prst="arc">
            <a:avLst>
              <a:gd name="adj1" fmla="val 20957417"/>
              <a:gd name="adj2" fmla="val 5414324"/>
            </a:avLst>
          </a:prstGeom>
          <a:ln w="76200"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276600" y="3886200"/>
            <a:ext cx="3657600" cy="1219200"/>
          </a:xfrm>
          <a:prstGeom prst="roundRect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latin typeface="Uni Sans Bold" pitchFamily="34" charset="0"/>
              </a:rPr>
              <a:t>Corruption Perception among Citizens is the Lowest – </a:t>
            </a:r>
            <a:r>
              <a:rPr lang="en-US" sz="2600" b="1" dirty="0" smtClean="0">
                <a:latin typeface="Uni Sans Bold" pitchFamily="34" charset="0"/>
              </a:rPr>
              <a:t>4%</a:t>
            </a:r>
            <a:endParaRPr lang="en-US" sz="2600" dirty="0" smtClean="0">
              <a:latin typeface="Uni Sans Bold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181600" y="5257800"/>
            <a:ext cx="3657600" cy="1219200"/>
          </a:xfrm>
          <a:prstGeom prst="roundRect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latin typeface="Uni Sans Bold" pitchFamily="34" charset="0"/>
              </a:rPr>
              <a:t>Only </a:t>
            </a:r>
            <a:r>
              <a:rPr lang="en-US" sz="2600" b="1" dirty="0" smtClean="0">
                <a:latin typeface="Uni Sans Bold" pitchFamily="34" charset="0"/>
              </a:rPr>
              <a:t>2%</a:t>
            </a:r>
            <a:r>
              <a:rPr lang="en-US" sz="2000" b="1" dirty="0" smtClean="0">
                <a:latin typeface="Uni Sans Bold" pitchFamily="34" charset="0"/>
              </a:rPr>
              <a:t> of Citizens Experienced Bribery</a:t>
            </a:r>
            <a:endParaRPr lang="en-US" sz="2000" dirty="0" smtClean="0">
              <a:latin typeface="Uni Sans Bol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7801815">
            <a:off x="6472769" y="2789283"/>
            <a:ext cx="691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Uni Sans Bold" pitchFamily="34" charset="0"/>
              </a:rPr>
              <a:t>+33%</a:t>
            </a:r>
            <a:endParaRPr lang="en-US" sz="1000" b="1" dirty="0">
              <a:latin typeface="Uni Sans Bold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295400" y="2514600"/>
            <a:ext cx="6858000" cy="1676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Uni Sans Regular" pitchFamily="34" charset="0"/>
            </a:endParaRPr>
          </a:p>
          <a:p>
            <a:pPr algn="ctr"/>
            <a:r>
              <a:rPr lang="en-US" sz="3000" dirty="0" smtClean="0">
                <a:latin typeface="Uni Sans Regular" pitchFamily="34" charset="0"/>
              </a:rPr>
              <a:t>78% </a:t>
            </a:r>
            <a:r>
              <a:rPr lang="en-US" sz="2000" dirty="0" smtClean="0">
                <a:latin typeface="Uni Sans Regular" pitchFamily="34" charset="0"/>
              </a:rPr>
              <a:t>OF CITIZENS AGREE THAT CORRUPTION HAS FALLEN IN THE LAST 4 YEARS, WHICH IS THE HIGHEST IN ALL THE SURVEYED COUNTRIES</a:t>
            </a:r>
            <a:endParaRPr lang="en-US" sz="2200" dirty="0" smtClean="0">
              <a:latin typeface="Uni Sans Regular" pitchFamily="34" charset="0"/>
            </a:endParaRPr>
          </a:p>
          <a:p>
            <a:pPr algn="r"/>
            <a:r>
              <a:rPr lang="en-US" sz="1600" i="1" dirty="0" smtClean="0">
                <a:latin typeface="Uni Sans Regular" pitchFamily="34" charset="0"/>
              </a:rPr>
              <a:t>Life in Transition Survey, EBRD 2010</a:t>
            </a:r>
          </a:p>
          <a:p>
            <a:pPr algn="ctr"/>
            <a:endParaRPr lang="en-US" sz="2200" dirty="0">
              <a:latin typeface="Uni Sans Regular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1" grpId="0" animBg="1"/>
      <p:bldP spid="33" grpId="0" animBg="1"/>
      <p:bldP spid="34" grpId="0" animBg="1"/>
      <p:bldP spid="35" grpId="0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8686800" cy="481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123" y="10549"/>
            <a:ext cx="8990012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7475"/>
            <a:r>
              <a:rPr lang="en-US" sz="3000" dirty="0" smtClean="0">
                <a:latin typeface="Uni Sans Bold" pitchFamily="34" charset="0"/>
              </a:rPr>
              <a:t>IFC Business Perception Survey 2012</a:t>
            </a:r>
            <a:endParaRPr lang="en-US" sz="3000" dirty="0">
              <a:latin typeface="Uni Sans Bold" pitchFamily="34" charset="0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7820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96156"/>
            <a:ext cx="8534400" cy="446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123" y="10549"/>
            <a:ext cx="8990012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7475"/>
            <a:r>
              <a:rPr lang="en-US" sz="3000" dirty="0" smtClean="0">
                <a:latin typeface="Uni Sans Bold" pitchFamily="34" charset="0"/>
              </a:rPr>
              <a:t>IFC Business Perception Survey 2012</a:t>
            </a:r>
            <a:endParaRPr lang="en-US" sz="3000" dirty="0">
              <a:latin typeface="Uni Sans Bold" pitchFamily="34" charset="0"/>
            </a:endParaRP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80962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2900" y="2123950"/>
            <a:ext cx="8464416" cy="1895725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123" y="10549"/>
            <a:ext cx="8990012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7475"/>
            <a:r>
              <a:rPr lang="en-US" sz="3000" dirty="0" smtClean="0">
                <a:latin typeface="Uni Sans Bold" pitchFamily="34" charset="0"/>
              </a:rPr>
              <a:t>Survey on Customs Clearance Procedures, IFC 2012</a:t>
            </a:r>
            <a:endParaRPr lang="en-US" sz="3000" dirty="0">
              <a:latin typeface="Uni Sans Bold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838200"/>
            <a:ext cx="8247164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8305800" cy="838200"/>
          </a:xfrm>
          <a:prstGeom prst="rect">
            <a:avLst/>
          </a:prstGeom>
        </p:spPr>
        <p:txBody>
          <a:bodyPr anchor="ctr"/>
          <a:lstStyle/>
          <a:p>
            <a:pPr marL="115888" lvl="0" algn="ctr">
              <a:spcBef>
                <a:spcPct val="0"/>
              </a:spcBef>
            </a:pPr>
            <a:r>
              <a:rPr lang="en-US" sz="3200" dirty="0" smtClean="0">
                <a:latin typeface="Uni Sans Bold" pitchFamily="34" charset="0"/>
              </a:rPr>
              <a:t>World Bank “Doing business 2012”</a:t>
            </a:r>
            <a:endParaRPr lang="en-US" sz="3200" dirty="0">
              <a:latin typeface="Uni Sans Bol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1752600"/>
            <a:ext cx="3200400" cy="990600"/>
          </a:xfrm>
          <a:prstGeom prst="roundRect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 smtClean="0">
                <a:solidFill>
                  <a:srgbClr val="FFFF00"/>
                </a:solidFill>
                <a:latin typeface="Uni Sans Bold" pitchFamily="34" charset="0"/>
              </a:rPr>
              <a:t>16</a:t>
            </a:r>
            <a:r>
              <a:rPr lang="en-US" sz="2000" dirty="0" smtClean="0">
                <a:solidFill>
                  <a:srgbClr val="FFFF00"/>
                </a:solidFill>
                <a:latin typeface="Uni Sans Bold" pitchFamily="34" charset="0"/>
              </a:rPr>
              <a:t>th</a:t>
            </a:r>
            <a:r>
              <a:rPr lang="en-US" sz="2000" dirty="0" smtClean="0">
                <a:latin typeface="Uni Sans Bold" pitchFamily="34" charset="0"/>
              </a:rPr>
              <a:t> place </a:t>
            </a:r>
          </a:p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latin typeface="Uni Sans Bold" pitchFamily="34" charset="0"/>
              </a:rPr>
              <a:t>in Doing Business 2012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3505200"/>
            <a:ext cx="3200400" cy="990600"/>
          </a:xfrm>
          <a:prstGeom prst="roundRect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 smtClean="0">
                <a:latin typeface="Uni Sans Bold" pitchFamily="34" charset="0"/>
              </a:rPr>
              <a:t>17</a:t>
            </a:r>
            <a:r>
              <a:rPr lang="en-US" sz="2000" dirty="0" smtClean="0">
                <a:latin typeface="Uni Sans Bold" pitchFamily="34" charset="0"/>
              </a:rPr>
              <a:t>th place </a:t>
            </a:r>
          </a:p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latin typeface="Uni Sans Bold" pitchFamily="34" charset="0"/>
              </a:rPr>
              <a:t>in Doing Business 2011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8305800" cy="838200"/>
          </a:xfrm>
          <a:prstGeom prst="rect">
            <a:avLst/>
          </a:prstGeom>
        </p:spPr>
        <p:txBody>
          <a:bodyPr anchor="ctr"/>
          <a:lstStyle/>
          <a:p>
            <a:pPr marL="115888" lvl="0" algn="ctr">
              <a:spcBef>
                <a:spcPct val="0"/>
              </a:spcBef>
            </a:pPr>
            <a:r>
              <a:rPr lang="en-US" sz="3200" dirty="0" smtClean="0">
                <a:latin typeface="Uni Sans Bold" pitchFamily="34" charset="0"/>
              </a:rPr>
              <a:t>World Bank “Doing business 2012”</a:t>
            </a:r>
            <a:endParaRPr lang="en-US" sz="3200" dirty="0">
              <a:latin typeface="Uni Sans Bold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62200" y="2514600"/>
            <a:ext cx="3657600" cy="1219200"/>
          </a:xfrm>
          <a:prstGeom prst="roundRect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 smtClean="0">
                <a:latin typeface="Uni Sans Bold" pitchFamily="34" charset="0"/>
              </a:rPr>
              <a:t>Registering property</a:t>
            </a:r>
            <a:endParaRPr lang="en-US" sz="1400" dirty="0">
              <a:latin typeface="Uni Sans Bold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1295400"/>
            <a:ext cx="2971800" cy="685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latin typeface="Uni Sans Bold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Uni Sans Bold" pitchFamily="34" charset="0"/>
              </a:rPr>
              <a:t>1 </a:t>
            </a:r>
            <a:r>
              <a:rPr lang="en-US" sz="2800" dirty="0" smtClean="0">
                <a:latin typeface="Uni Sans Bold" pitchFamily="34" charset="0"/>
              </a:rPr>
              <a:t>Procedure</a:t>
            </a:r>
            <a:endParaRPr lang="en-US" sz="2800" dirty="0">
              <a:solidFill>
                <a:srgbClr val="FF0000"/>
              </a:solidFill>
              <a:latin typeface="Uni Sans Bold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0" y="1219200"/>
            <a:ext cx="3048000" cy="76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 smtClean="0">
              <a:solidFill>
                <a:srgbClr val="FF0000"/>
              </a:solidFill>
              <a:latin typeface="Uni Sans Bold" pitchFamily="34" charset="0"/>
            </a:endParaRPr>
          </a:p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solidFill>
                  <a:srgbClr val="FF0000"/>
                </a:solidFill>
                <a:latin typeface="Uni Sans Bold" pitchFamily="34" charset="0"/>
              </a:rPr>
              <a:t>2 </a:t>
            </a:r>
            <a:r>
              <a:rPr lang="en-US" sz="2800" dirty="0" smtClean="0">
                <a:latin typeface="Uni Sans Bold" pitchFamily="34" charset="0"/>
              </a:rPr>
              <a:t>Days</a:t>
            </a:r>
          </a:p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>
              <a:solidFill>
                <a:srgbClr val="FF0000"/>
              </a:solidFill>
              <a:latin typeface="Uni Sans Bol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4191000"/>
            <a:ext cx="3048000" cy="1066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 smtClean="0">
              <a:solidFill>
                <a:srgbClr val="FF0000"/>
              </a:solidFill>
              <a:latin typeface="Uni Sans Bold" pitchFamily="34" charset="0"/>
            </a:endParaRPr>
          </a:p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solidFill>
                  <a:srgbClr val="FF0000"/>
                </a:solidFill>
                <a:latin typeface="Uni Sans Bold" pitchFamily="34" charset="0"/>
              </a:rPr>
              <a:t>0.1% </a:t>
            </a:r>
            <a:r>
              <a:rPr lang="en-US" sz="2800" dirty="0" smtClean="0">
                <a:solidFill>
                  <a:schemeClr val="tx1"/>
                </a:solidFill>
                <a:latin typeface="Uni Sans Bold" pitchFamily="34" charset="0"/>
              </a:rPr>
              <a:t>of property value</a:t>
            </a:r>
          </a:p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>
              <a:solidFill>
                <a:srgbClr val="FF0000"/>
              </a:solidFill>
              <a:latin typeface="Uni Sans Bold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733800" y="1524000"/>
            <a:ext cx="1143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6667500" y="28575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3695700" y="46863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4800" y="4191000"/>
            <a:ext cx="3048000" cy="1066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 smtClean="0">
              <a:solidFill>
                <a:srgbClr val="FF0000"/>
              </a:solidFill>
              <a:latin typeface="Uni Sans Bold" pitchFamily="34" charset="0"/>
            </a:endParaRPr>
          </a:p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solidFill>
                  <a:srgbClr val="FF0000"/>
                </a:solidFill>
                <a:latin typeface="Uni Sans Bold" pitchFamily="34" charset="0"/>
              </a:rPr>
              <a:t>1</a:t>
            </a:r>
            <a:r>
              <a:rPr lang="en-US" sz="2800" baseline="30000" dirty="0" smtClean="0">
                <a:solidFill>
                  <a:srgbClr val="FF0000"/>
                </a:solidFill>
                <a:latin typeface="Uni Sans Bold" pitchFamily="34" charset="0"/>
              </a:rPr>
              <a:t>st</a:t>
            </a:r>
            <a:r>
              <a:rPr lang="en-US" sz="2800" dirty="0" smtClean="0">
                <a:solidFill>
                  <a:srgbClr val="FF0000"/>
                </a:solidFill>
                <a:latin typeface="Uni Sans Bold" pitchFamily="34" charset="0"/>
              </a:rPr>
              <a:t> Place</a:t>
            </a:r>
            <a:endParaRPr lang="en-US" sz="2800" dirty="0" smtClean="0">
              <a:solidFill>
                <a:schemeClr val="tx1"/>
              </a:solidFill>
              <a:latin typeface="Uni Sans Bold" pitchFamily="34" charset="0"/>
            </a:endParaRPr>
          </a:p>
          <a:p>
            <a:pPr marL="0" lvl="2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>
              <a:solidFill>
                <a:srgbClr val="FF0000"/>
              </a:solidFill>
              <a:latin typeface="Uni Sans Bold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_x10e3__x10e4__x10e0__x10dd__x10e1__x10d8__x10e1__x0020__x10d9__x10dd__x10db__x10d4__x10dc__x10e2__x10d0__x10e0__x10d8_ xmlns="866279e0-6e33-414e-801c-e1c4dd27b14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DCA249705E154D9FFFD41EC62119F7" ma:contentTypeVersion="1" ma:contentTypeDescription="Create a new document." ma:contentTypeScope="" ma:versionID="f7deda144d1f177214aef48e71ec72a1">
  <xsd:schema xmlns:xsd="http://www.w3.org/2001/XMLSchema" xmlns:p="http://schemas.microsoft.com/office/2006/metadata/properties" xmlns:ns2="866279e0-6e33-414e-801c-e1c4dd27b144" targetNamespace="http://schemas.microsoft.com/office/2006/metadata/properties" ma:root="true" ma:fieldsID="d120d8549323eb561fed8d19345ee085" ns2:_="">
    <xsd:import namespace="866279e0-6e33-414e-801c-e1c4dd27b144"/>
    <xsd:element name="properties">
      <xsd:complexType>
        <xsd:sequence>
          <xsd:element name="documentManagement">
            <xsd:complexType>
              <xsd:all>
                <xsd:element ref="ns2:_x10e3__x10e4__x10e0__x10dd__x10e1__x10d8__x10e1__x0020__x10d9__x10dd__x10db__x10d4__x10dc__x10e2__x10d0__x10e0__x10d8_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866279e0-6e33-414e-801c-e1c4dd27b144" elementFormDefault="qualified">
    <xsd:import namespace="http://schemas.microsoft.com/office/2006/documentManagement/types"/>
    <xsd:element name="_x10e3__x10e4__x10e0__x10dd__x10e1__x10d8__x10e1__x0020__x10d9__x10dd__x10db__x10d4__x10dc__x10e2__x10d0__x10e0__x10d8_" ma:index="8" nillable="true" ma:displayName="უფროსის კომენტარი" ma:internalName="_x10e3__x10e4__x10e0__x10dd__x10e1__x10d8__x10e1__x0020__x10d9__x10dd__x10db__x10d4__x10dc__x10e2__x10d0__x10e0__x10d8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3B0D64-E433-40E7-9195-36576BC8EE0D}">
  <ds:schemaRefs>
    <ds:schemaRef ds:uri="http://schemas.microsoft.com/office/2006/metadata/properties"/>
    <ds:schemaRef ds:uri="866279e0-6e33-414e-801c-e1c4dd27b144"/>
  </ds:schemaRefs>
</ds:datastoreItem>
</file>

<file path=customXml/itemProps2.xml><?xml version="1.0" encoding="utf-8"?>
<ds:datastoreItem xmlns:ds="http://schemas.openxmlformats.org/officeDocument/2006/customXml" ds:itemID="{F5E3D076-8BDE-4DF4-AB40-3FA6A49953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6279e0-6e33-414e-801c-e1c4dd27b14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EEDFA92-6A6B-4284-BDA7-7F8BEEDB86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2211</TotalTime>
  <Words>768</Words>
  <Application>Microsoft Office PowerPoint</Application>
  <PresentationFormat>On-screen Show (4:3)</PresentationFormat>
  <Paragraphs>250</Paragraphs>
  <Slides>32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Public Service in the Rural Areas 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Integrated Criminal Case Management System (ICCMS)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nchichua</dc:creator>
  <cp:lastModifiedBy>okakhidze</cp:lastModifiedBy>
  <cp:revision>347</cp:revision>
  <dcterms:created xsi:type="dcterms:W3CDTF">2011-08-24T10:08:55Z</dcterms:created>
  <dcterms:modified xsi:type="dcterms:W3CDTF">2012-06-11T08:12:18Z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0x010100C8DCA249705E154D9FFFD41EC62119F7</vt:lpwstr>
  </property>
</Properties>
</file>