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41" r:id="rId1"/>
    <p:sldMasterId id="2147484897" r:id="rId2"/>
  </p:sldMasterIdLst>
  <p:notesMasterIdLst>
    <p:notesMasterId r:id="rId16"/>
  </p:notesMasterIdLst>
  <p:handoutMasterIdLst>
    <p:handoutMasterId r:id="rId17"/>
  </p:handoutMasterIdLst>
  <p:sldIdLst>
    <p:sldId id="285" r:id="rId3"/>
    <p:sldId id="298" r:id="rId4"/>
    <p:sldId id="296" r:id="rId5"/>
    <p:sldId id="297" r:id="rId6"/>
    <p:sldId id="306" r:id="rId7"/>
    <p:sldId id="300" r:id="rId8"/>
    <p:sldId id="308" r:id="rId9"/>
    <p:sldId id="301" r:id="rId10"/>
    <p:sldId id="309" r:id="rId11"/>
    <p:sldId id="304" r:id="rId12"/>
    <p:sldId id="307" r:id="rId13"/>
    <p:sldId id="295" r:id="rId14"/>
    <p:sldId id="287" r:id="rId15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426E"/>
    <a:srgbClr val="FDDFE4"/>
    <a:srgbClr val="FFFFCC"/>
    <a:srgbClr val="FFFF66"/>
    <a:srgbClr val="D95F76"/>
    <a:srgbClr val="CC0000"/>
    <a:srgbClr val="FFCCCC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2" autoAdjust="0"/>
    <p:restoredTop sz="99821" autoAdjust="0"/>
  </p:normalViewPr>
  <p:slideViewPr>
    <p:cSldViewPr>
      <p:cViewPr>
        <p:scale>
          <a:sx n="90" d="100"/>
          <a:sy n="90" d="100"/>
        </p:scale>
        <p:origin x="-341" y="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K01\DATA\DOKUMENT\15_KOHOU\team\karmen\prezentace\insolvence2008-2010_1_V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K01\DATA\DOKUMENT\15_KOHOU\team\karmen\prezentace\insolvence2008-2010_1_V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K01\DATA\DOKUMENT\15_KOHOU\team\karmen\prezentace\insolvence2008-2010_1_V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lang="en-US"/>
            </a:pPr>
            <a:r>
              <a:rPr lang="en-GB" noProof="0" dirty="0" smtClean="0">
                <a:solidFill>
                  <a:schemeClr val="bg1"/>
                </a:solidFill>
              </a:rPr>
              <a:t>Insolvency Proceedings  Breakdown by Industries 2008 - 2010</a:t>
            </a:r>
            <a:endParaRPr lang="en-GB" noProof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810979337824186"/>
          <c:y val="0"/>
        </c:manualLayout>
      </c:layout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7.6262050076056673E-2"/>
          <c:y val="3.6331253657233352E-2"/>
          <c:w val="0.87734725682876602"/>
          <c:h val="0.37138031113226483"/>
        </c:manualLayout>
      </c:layout>
      <c:line3DChart>
        <c:grouping val="standard"/>
        <c:ser>
          <c:idx val="0"/>
          <c:order val="0"/>
          <c:tx>
            <c:strRef>
              <c:f>'podklad pro grafy'!$B$3</c:f>
              <c:strCache>
                <c:ptCount val="1"/>
                <c:pt idx="0">
                  <c:v>wholesale</c:v>
                </c:pt>
              </c:strCache>
            </c:strRef>
          </c:tx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grafy'!$C$3:$E$3</c:f>
              <c:numCache>
                <c:formatCode>General</c:formatCode>
                <c:ptCount val="3"/>
                <c:pt idx="0">
                  <c:v>569</c:v>
                </c:pt>
                <c:pt idx="1">
                  <c:v>818</c:v>
                </c:pt>
                <c:pt idx="2">
                  <c:v>213</c:v>
                </c:pt>
              </c:numCache>
            </c:numRef>
          </c:val>
        </c:ser>
        <c:ser>
          <c:idx val="1"/>
          <c:order val="1"/>
          <c:tx>
            <c:strRef>
              <c:f>'podklad pro grafy'!$B$4</c:f>
              <c:strCache>
                <c:ptCount val="1"/>
                <c:pt idx="0">
                  <c:v>retail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grafy'!$C$4:$E$4</c:f>
              <c:numCache>
                <c:formatCode>General</c:formatCode>
                <c:ptCount val="3"/>
                <c:pt idx="0">
                  <c:v>471</c:v>
                </c:pt>
                <c:pt idx="1">
                  <c:v>748</c:v>
                </c:pt>
                <c:pt idx="2">
                  <c:v>198</c:v>
                </c:pt>
              </c:numCache>
            </c:numRef>
          </c:val>
        </c:ser>
        <c:ser>
          <c:idx val="2"/>
          <c:order val="2"/>
          <c:tx>
            <c:strRef>
              <c:f>'podklad pro grafy'!$B$5</c:f>
              <c:strCache>
                <c:ptCount val="1"/>
                <c:pt idx="0">
                  <c:v>construction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grafy'!$C$5:$E$5</c:f>
              <c:numCache>
                <c:formatCode>General</c:formatCode>
                <c:ptCount val="3"/>
                <c:pt idx="0">
                  <c:v>308</c:v>
                </c:pt>
                <c:pt idx="1">
                  <c:v>478</c:v>
                </c:pt>
                <c:pt idx="2">
                  <c:v>152</c:v>
                </c:pt>
              </c:numCache>
            </c:numRef>
          </c:val>
        </c:ser>
        <c:ser>
          <c:idx val="3"/>
          <c:order val="3"/>
          <c:tx>
            <c:strRef>
              <c:f>'podklad pro grafy'!$B$6</c:f>
              <c:strCache>
                <c:ptCount val="1"/>
                <c:pt idx="0">
                  <c:v>corporate consulting, advertising, other corporate services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grafy'!$C$6:$E$6</c:f>
              <c:numCache>
                <c:formatCode>General</c:formatCode>
                <c:ptCount val="3"/>
                <c:pt idx="0">
                  <c:v>330</c:v>
                </c:pt>
                <c:pt idx="1">
                  <c:v>465</c:v>
                </c:pt>
                <c:pt idx="2">
                  <c:v>82</c:v>
                </c:pt>
              </c:numCache>
            </c:numRef>
          </c:val>
        </c:ser>
        <c:ser>
          <c:idx val="4"/>
          <c:order val="4"/>
          <c:tx>
            <c:strRef>
              <c:f>'podklad pro grafy'!$B$7</c:f>
              <c:strCache>
                <c:ptCount val="1"/>
                <c:pt idx="0">
                  <c:v>real estate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grafy'!$C$7:$E$7</c:f>
              <c:numCache>
                <c:formatCode>General</c:formatCode>
                <c:ptCount val="3"/>
                <c:pt idx="0">
                  <c:v>154</c:v>
                </c:pt>
                <c:pt idx="1">
                  <c:v>298</c:v>
                </c:pt>
                <c:pt idx="2">
                  <c:v>71</c:v>
                </c:pt>
              </c:numCache>
            </c:numRef>
          </c:val>
        </c:ser>
        <c:ser>
          <c:idx val="5"/>
          <c:order val="5"/>
          <c:tx>
            <c:strRef>
              <c:f>'podklad pro grafy'!$B$8</c:f>
              <c:strCache>
                <c:ptCount val="1"/>
                <c:pt idx="0">
                  <c:v>hotel and leisure industry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grafy'!$C$8:$E$8</c:f>
              <c:numCache>
                <c:formatCode>General</c:formatCode>
                <c:ptCount val="3"/>
                <c:pt idx="0">
                  <c:v>143</c:v>
                </c:pt>
                <c:pt idx="1">
                  <c:v>187</c:v>
                </c:pt>
                <c:pt idx="2">
                  <c:v>61</c:v>
                </c:pt>
              </c:numCache>
            </c:numRef>
          </c:val>
        </c:ser>
        <c:ser>
          <c:idx val="6"/>
          <c:order val="6"/>
          <c:tx>
            <c:strRef>
              <c:f>'podklad pro grafy'!$B$9</c:f>
              <c:strCache>
                <c:ptCount val="1"/>
                <c:pt idx="0">
                  <c:v>transport services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grafy'!$C$9:$E$9</c:f>
              <c:numCache>
                <c:formatCode>General</c:formatCode>
                <c:ptCount val="3"/>
                <c:pt idx="0">
                  <c:v>115</c:v>
                </c:pt>
                <c:pt idx="1">
                  <c:v>200</c:v>
                </c:pt>
                <c:pt idx="2">
                  <c:v>58</c:v>
                </c:pt>
              </c:numCache>
            </c:numRef>
          </c:val>
        </c:ser>
        <c:ser>
          <c:idx val="7"/>
          <c:order val="7"/>
          <c:tx>
            <c:strRef>
              <c:f>'podklad pro grafy'!$B$10</c:f>
              <c:strCache>
                <c:ptCount val="1"/>
                <c:pt idx="0">
                  <c:v>metal manufacturing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grafy'!$C$10:$E$10</c:f>
              <c:numCache>
                <c:formatCode>General</c:formatCode>
                <c:ptCount val="3"/>
                <c:pt idx="0">
                  <c:v>81</c:v>
                </c:pt>
                <c:pt idx="1">
                  <c:v>173</c:v>
                </c:pt>
                <c:pt idx="2">
                  <c:v>51</c:v>
                </c:pt>
              </c:numCache>
            </c:numRef>
          </c:val>
        </c:ser>
        <c:ser>
          <c:idx val="8"/>
          <c:order val="8"/>
          <c:tx>
            <c:strRef>
              <c:f>'podklad pro grafy'!$B$11</c:f>
              <c:strCache>
                <c:ptCount val="1"/>
                <c:pt idx="0">
                  <c:v>wood-cutting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grafy'!$C$11:$E$11</c:f>
              <c:numCache>
                <c:formatCode>General</c:formatCode>
                <c:ptCount val="3"/>
                <c:pt idx="0">
                  <c:v>67</c:v>
                </c:pt>
                <c:pt idx="1">
                  <c:v>110</c:v>
                </c:pt>
                <c:pt idx="2">
                  <c:v>36</c:v>
                </c:pt>
              </c:numCache>
            </c:numRef>
          </c:val>
        </c:ser>
        <c:ser>
          <c:idx val="9"/>
          <c:order val="9"/>
          <c:tx>
            <c:strRef>
              <c:f>'podklad pro grafy'!$B$12</c:f>
              <c:strCache>
                <c:ptCount val="1"/>
                <c:pt idx="0">
                  <c:v>engineering</c:v>
                </c:pt>
              </c:strCache>
            </c:strRef>
          </c:tx>
          <c:spPr>
            <a:ln w="25400">
              <a:noFill/>
            </a:ln>
          </c:spPr>
          <c:cat>
            <c:numRef>
              <c:f>'podklad pro grafy'!$C$2:$E$2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grafy'!$C$12:$E$12</c:f>
              <c:numCache>
                <c:formatCode>General</c:formatCode>
                <c:ptCount val="3"/>
                <c:pt idx="0">
                  <c:v>126</c:v>
                </c:pt>
                <c:pt idx="1">
                  <c:v>74</c:v>
                </c:pt>
                <c:pt idx="2">
                  <c:v>23</c:v>
                </c:pt>
              </c:numCache>
            </c:numRef>
          </c:val>
        </c:ser>
        <c:axId val="89097728"/>
        <c:axId val="89099264"/>
        <c:axId val="35903680"/>
      </c:line3DChart>
      <c:catAx>
        <c:axId val="89097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endParaRPr lang="cs-CZ"/>
          </a:p>
        </c:txPr>
        <c:crossAx val="89099264"/>
        <c:crosses val="autoZero"/>
        <c:auto val="1"/>
        <c:lblAlgn val="ctr"/>
        <c:lblOffset val="100"/>
      </c:catAx>
      <c:valAx>
        <c:axId val="890992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endParaRPr lang="cs-CZ"/>
          </a:p>
        </c:txPr>
        <c:crossAx val="89097728"/>
        <c:crosses val="autoZero"/>
        <c:crossBetween val="between"/>
      </c:valAx>
      <c:serAx>
        <c:axId val="35903680"/>
        <c:scaling>
          <c:orientation val="minMax"/>
        </c:scaling>
        <c:delete val="1"/>
        <c:axPos val="b"/>
        <c:tickLblPos val="none"/>
        <c:crossAx val="89099264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>
                <a:solidFill>
                  <a:schemeClr val="bg1"/>
                </a:solidFill>
              </a:defRPr>
            </a:pPr>
            <a:endParaRPr lang="cs-CZ"/>
          </a:p>
        </c:txPr>
      </c:dTable>
      <c:spPr>
        <a:noFill/>
        <a:ln w="25400">
          <a:noFill/>
        </a:ln>
      </c:spPr>
    </c:plotArea>
    <c:plotVisOnly val="1"/>
    <c:dispBlanksAs val="gap"/>
  </c:chart>
  <c:spPr>
    <a:solidFill>
      <a:srgbClr val="00426E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lang="en-US"/>
            </a:pPr>
            <a:r>
              <a:rPr lang="cs-CZ"/>
              <a:t>Corporate</a:t>
            </a:r>
            <a:r>
              <a:rPr lang="cs-CZ" baseline="0"/>
              <a:t> restructuring</a:t>
            </a:r>
            <a:endParaRPr lang="cs-CZ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'podklad pro grafy'!$G$4</c:f>
              <c:strCache>
                <c:ptCount val="1"/>
                <c:pt idx="0">
                  <c:v>approved restructuring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cs-CZ"/>
              </a:p>
            </c:txPr>
            <c:dLblPos val="inEnd"/>
            <c:showVal val="1"/>
          </c:dLbls>
          <c:cat>
            <c:strRef>
              <c:f>'podklad pro grafy'!$H$3:$K$3</c:f>
              <c:strCach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total</c:v>
                </c:pt>
              </c:strCache>
            </c:strRef>
          </c:cat>
          <c:val>
            <c:numRef>
              <c:f>'podklad pro grafy'!$H$4:$K$4</c:f>
              <c:numCache>
                <c:formatCode>General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4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'podklad pro grafy'!$G$5</c:f>
              <c:strCache>
                <c:ptCount val="1"/>
                <c:pt idx="0">
                  <c:v>completed restructuring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cs-CZ"/>
              </a:p>
            </c:txPr>
            <c:dLblPos val="inEnd"/>
            <c:showVal val="1"/>
          </c:dLbls>
          <c:cat>
            <c:strRef>
              <c:f>'podklad pro grafy'!$H$3:$K$3</c:f>
              <c:strCach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total</c:v>
                </c:pt>
              </c:strCache>
            </c:strRef>
          </c:cat>
          <c:val>
            <c:numRef>
              <c:f>'podklad pro grafy'!$H$5:$K$5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'podklad pro grafy'!$G$6</c:f>
              <c:strCache>
                <c:ptCount val="1"/>
                <c:pt idx="0">
                  <c:v>transformation into bankruptcy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cs-CZ"/>
              </a:p>
            </c:txPr>
            <c:dLblPos val="inEnd"/>
            <c:showVal val="1"/>
          </c:dLbls>
          <c:cat>
            <c:strRef>
              <c:f>'podklad pro grafy'!$H$3:$K$3</c:f>
              <c:strCach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total</c:v>
                </c:pt>
              </c:strCache>
            </c:strRef>
          </c:cat>
          <c:val>
            <c:numRef>
              <c:f>'podklad pro grafy'!$H$6:$K$6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Val val="1"/>
        </c:dLbls>
        <c:axId val="94769152"/>
        <c:axId val="95176192"/>
      </c:barChart>
      <c:catAx>
        <c:axId val="94769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95176192"/>
        <c:crosses val="autoZero"/>
        <c:auto val="1"/>
        <c:lblAlgn val="ctr"/>
        <c:lblOffset val="100"/>
      </c:catAx>
      <c:valAx>
        <c:axId val="95176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94769152"/>
        <c:crosses val="autoZero"/>
        <c:crossBetween val="between"/>
      </c:valAx>
      <c:spPr>
        <a:solidFill>
          <a:srgbClr val="00426E"/>
        </a:solidFill>
      </c:spPr>
    </c:plotArea>
    <c:legend>
      <c:legendPos val="r"/>
      <c:layout/>
      <c:txPr>
        <a:bodyPr/>
        <a:lstStyle/>
        <a:p>
          <a:pPr>
            <a:defRPr lang="en-US"/>
          </a:pPr>
          <a:endParaRPr lang="cs-CZ"/>
        </a:p>
      </c:txPr>
    </c:legend>
    <c:plotVisOnly val="1"/>
    <c:dispBlanksAs val="gap"/>
  </c:chart>
  <c:spPr>
    <a:solidFill>
      <a:srgbClr val="00426E"/>
    </a:solidFill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r>
              <a:rPr lang="cs-CZ">
                <a:solidFill>
                  <a:schemeClr val="bg1"/>
                </a:solidFill>
              </a:rPr>
              <a:t>Auction statistics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'podklad pro grafy'!$B$19</c:f>
              <c:strCache>
                <c:ptCount val="1"/>
                <c:pt idx="0">
                  <c:v>total of all auctions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l"/>
            <c:showVal val="1"/>
          </c:dLbls>
          <c:cat>
            <c:numRef>
              <c:f>'podklad pro grafy'!$C$18:$E$18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grafy'!$C$19:$E$19</c:f>
              <c:numCache>
                <c:formatCode>General</c:formatCode>
                <c:ptCount val="3"/>
                <c:pt idx="0">
                  <c:v>2455</c:v>
                </c:pt>
                <c:pt idx="1">
                  <c:v>2309</c:v>
                </c:pt>
                <c:pt idx="2">
                  <c:v>1722</c:v>
                </c:pt>
              </c:numCache>
            </c:numRef>
          </c:val>
        </c:ser>
        <c:ser>
          <c:idx val="2"/>
          <c:order val="1"/>
          <c:tx>
            <c:strRef>
              <c:f>'podklad pro grafy'!$B$20</c:f>
              <c:strCache>
                <c:ptCount val="1"/>
                <c:pt idx="0">
                  <c:v>subtotal  of consensual auctions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r"/>
            <c:showVal val="1"/>
          </c:dLbls>
          <c:cat>
            <c:numRef>
              <c:f>'podklad pro grafy'!$C$18:$E$18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grafy'!$C$20:$E$20</c:f>
              <c:numCache>
                <c:formatCode>General</c:formatCode>
                <c:ptCount val="3"/>
                <c:pt idx="0">
                  <c:v>2160</c:v>
                </c:pt>
                <c:pt idx="1">
                  <c:v>1913</c:v>
                </c:pt>
                <c:pt idx="2">
                  <c:v>1278</c:v>
                </c:pt>
              </c:numCache>
            </c:numRef>
          </c:val>
        </c:ser>
        <c:ser>
          <c:idx val="3"/>
          <c:order val="2"/>
          <c:tx>
            <c:strRef>
              <c:f>'podklad pro grafy'!$B$21</c:f>
              <c:strCache>
                <c:ptCount val="1"/>
                <c:pt idx="0">
                  <c:v>subtotal of forced auctions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r"/>
            <c:showVal val="1"/>
          </c:dLbls>
          <c:cat>
            <c:numRef>
              <c:f>'podklad pro grafy'!$C$18:$E$18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grafy'!$C$21:$E$21</c:f>
              <c:numCache>
                <c:formatCode>General</c:formatCode>
                <c:ptCount val="3"/>
                <c:pt idx="0">
                  <c:v>295</c:v>
                </c:pt>
                <c:pt idx="1">
                  <c:v>396</c:v>
                </c:pt>
                <c:pt idx="2">
                  <c:v>444</c:v>
                </c:pt>
              </c:numCache>
            </c:numRef>
          </c:val>
        </c:ser>
        <c:ser>
          <c:idx val="4"/>
          <c:order val="3"/>
          <c:tx>
            <c:strRef>
              <c:f>'podklad pro grafy'!$B$22</c:f>
              <c:strCache>
                <c:ptCount val="1"/>
                <c:pt idx="0">
                  <c:v>subtotal of nonrepeated auctions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l"/>
            <c:showVal val="1"/>
          </c:dLbls>
          <c:cat>
            <c:numRef>
              <c:f>'podklad pro grafy'!$C$18:$E$18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grafy'!$C$22:$E$22</c:f>
              <c:numCache>
                <c:formatCode>General</c:formatCode>
                <c:ptCount val="3"/>
                <c:pt idx="0">
                  <c:v>2058</c:v>
                </c:pt>
                <c:pt idx="1">
                  <c:v>1875</c:v>
                </c:pt>
                <c:pt idx="2">
                  <c:v>1491</c:v>
                </c:pt>
              </c:numCache>
            </c:numRef>
          </c:val>
        </c:ser>
        <c:ser>
          <c:idx val="5"/>
          <c:order val="4"/>
          <c:tx>
            <c:strRef>
              <c:f>'podklad pro grafy'!$B$23</c:f>
              <c:strCache>
                <c:ptCount val="1"/>
                <c:pt idx="0">
                  <c:v>subtotal of repeated auctions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l"/>
            <c:showVal val="1"/>
          </c:dLbls>
          <c:cat>
            <c:numRef>
              <c:f>'podklad pro grafy'!$C$18:$E$18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'podklad pro grafy'!$C$23:$E$23</c:f>
              <c:numCache>
                <c:formatCode>General</c:formatCode>
                <c:ptCount val="3"/>
                <c:pt idx="0">
                  <c:v>397</c:v>
                </c:pt>
                <c:pt idx="1">
                  <c:v>434</c:v>
                </c:pt>
                <c:pt idx="2">
                  <c:v>231</c:v>
                </c:pt>
              </c:numCache>
            </c:numRef>
          </c:val>
        </c:ser>
        <c:dLbls>
          <c:showVal val="1"/>
        </c:dLbls>
        <c:marker val="1"/>
        <c:axId val="88820352"/>
        <c:axId val="88838528"/>
      </c:lineChart>
      <c:catAx>
        <c:axId val="888203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endParaRPr lang="cs-CZ"/>
          </a:p>
        </c:txPr>
        <c:crossAx val="88838528"/>
        <c:crosses val="autoZero"/>
        <c:auto val="1"/>
        <c:lblAlgn val="ctr"/>
        <c:lblOffset val="100"/>
      </c:catAx>
      <c:valAx>
        <c:axId val="888385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endParaRPr lang="cs-CZ"/>
          </a:p>
        </c:txPr>
        <c:crossAx val="88820352"/>
        <c:crosses val="autoZero"/>
        <c:crossBetween val="between"/>
      </c:valAx>
      <c:spPr>
        <a:solidFill>
          <a:srgbClr val="00426E"/>
        </a:solidFill>
      </c:spPr>
    </c:plotArea>
    <c:legend>
      <c:legendPos val="r"/>
      <c:layout/>
      <c:txPr>
        <a:bodyPr/>
        <a:lstStyle/>
        <a:p>
          <a:pPr>
            <a:defRPr lang="en-US" baseline="0">
              <a:solidFill>
                <a:schemeClr val="bg1"/>
              </a:solidFill>
            </a:defRPr>
          </a:pPr>
          <a:endParaRPr lang="cs-CZ"/>
        </a:p>
      </c:txPr>
    </c:legend>
    <c:plotVisOnly val="1"/>
    <c:dispBlanksAs val="gap"/>
  </c:chart>
  <c:spPr>
    <a:solidFill>
      <a:srgbClr val="00426E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501" y="0"/>
            <a:ext cx="295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501" y="9445625"/>
            <a:ext cx="295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6FFDA2-5E98-493A-BF82-2B3FD9669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501" y="0"/>
            <a:ext cx="295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97" y="4721226"/>
            <a:ext cx="500094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501" y="9445625"/>
            <a:ext cx="295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1" rIns="92300" bIns="4615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48AD321-3320-40F0-ACA3-20C7F79AA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AD9A4-A063-4EA5-95DF-2C9837AA99A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3116"/>
            <a:ext cx="8285168" cy="400052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latin typeface="Arial" pitchFamily="34" charset="0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cs typeface="Arial" pitchFamily="34" charset="0"/>
              </a:defRPr>
            </a:lvl3pPr>
            <a:lvl4pPr>
              <a:defRPr b="0"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501122" cy="8572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426E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C885-05C2-4F4E-A62A-9454F8ACA3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E02D-2329-434A-AC0E-74ADB12D7EC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94" y="2643182"/>
            <a:ext cx="8229600" cy="1928826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k_ pw_prez_EN_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3116"/>
            <a:ext cx="8285168" cy="400052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latin typeface="Arial" pitchFamily="34" charset="0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cs typeface="Arial" pitchFamily="34" charset="0"/>
              </a:defRPr>
            </a:lvl3pPr>
            <a:lvl4pPr>
              <a:defRPr b="0"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501122" cy="8572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426E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k_ pw_prez_EN_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62EF-3ED2-435C-A3AD-B807EFCEC6B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3ABA-1DB6-4654-98BF-957B2BDF36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35C9-6DD2-425C-82E2-9FC1101517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34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3182"/>
            <a:ext cx="4040188" cy="34829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34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3182"/>
            <a:ext cx="4041775" cy="34829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9275A-AF58-49DE-A716-A907604AF7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D173-CC47-4063-AB16-B88FCBE46E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E187-A5E4-489A-BCF8-F9CE7A44F8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6A50-418D-44F2-8088-4E093DA90B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19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511175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104B-2C77-4C44-ACC9-37BBB2662B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5EF1-F770-40BE-A514-806935C1E7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E581-5871-4384-9FB3-38A5793EFB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54E7-28C1-405C-98E6-6F05276A2E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94" y="2643182"/>
            <a:ext cx="8229600" cy="1928826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E600-A7F9-4865-BB63-35C9C566B6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B0C-D395-46B9-8C7F-88D9B8665B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34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3182"/>
            <a:ext cx="4040188" cy="34829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34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3182"/>
            <a:ext cx="4041775" cy="34829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ECBA-4488-46B0-800C-9D603A03005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827B-C097-4C97-9964-B74DCE5F07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6F71-9FA2-4244-9125-0441D9B6D2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19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511175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6BB5-9E26-4C2F-A9B6-FF266E618C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F695-3388-4E6F-A39F-981AB3FB59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:\Marketing\CORPORATE_STYLE\prezentace\prk_ pw_prez_EN_93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1563"/>
            <a:ext cx="8229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00250"/>
            <a:ext cx="8229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20000"/>
              </a:spcBef>
              <a:buClr>
                <a:schemeClr val="tx1"/>
              </a:buCl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buClr>
                <a:schemeClr val="tx1"/>
              </a:buCl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B7D09-1B56-4ABC-B7FD-823831D4A4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  <p:sldLayoutId id="2147484935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2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arketing\CORPORATE_STYLE\prezentace\ARCHIV\prk_ pw_prez9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1563"/>
            <a:ext cx="8229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00250"/>
            <a:ext cx="8229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20000"/>
              </a:spcBef>
              <a:buClr>
                <a:schemeClr val="tx1"/>
              </a:buCl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buClr>
                <a:schemeClr val="tx1"/>
              </a:buCl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69F3D0-C40F-4612-A718-8D3D694E88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6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  <p:sldLayoutId id="2147484937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2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426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is_forum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142984"/>
            <a:ext cx="473075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20"/>
          <p:cNvSpPr>
            <a:spLocks noGrp="1"/>
          </p:cNvSpPr>
          <p:nvPr>
            <p:ph type="ctrTitle"/>
          </p:nvPr>
        </p:nvSpPr>
        <p:spPr>
          <a:xfrm>
            <a:off x="642910" y="4714884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Panel: Where are the distressed assets and what to do when we find them?</a:t>
            </a: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sz="1400" dirty="0" smtClean="0">
                <a:latin typeface="Arial" charset="0"/>
                <a:cs typeface="Arial" charset="0"/>
              </a:rPr>
              <a:t>Minsk  25 June 2010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28625" y="2143125"/>
            <a:ext cx="8285163" cy="4000500"/>
          </a:xfrm>
        </p:spPr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Direct sale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Owner’s sale</a:t>
            </a:r>
          </a:p>
          <a:p>
            <a:pPr lvl="2"/>
            <a:r>
              <a:rPr lang="en-GB" dirty="0" smtClean="0">
                <a:latin typeface="Arial" charset="0"/>
                <a:cs typeface="Arial" charset="0"/>
              </a:rPr>
              <a:t>Pros &amp; Cons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Administrator’s sale</a:t>
            </a:r>
          </a:p>
          <a:p>
            <a:pPr lvl="2"/>
            <a:r>
              <a:rPr lang="en-GB" dirty="0" smtClean="0">
                <a:latin typeface="Arial" charset="0"/>
                <a:cs typeface="Arial" charset="0"/>
              </a:rPr>
              <a:t>Pros &amp; Cons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Auctions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Initiated by the owner</a:t>
            </a:r>
          </a:p>
          <a:p>
            <a:pPr lvl="2"/>
            <a:r>
              <a:rPr lang="en-GB" dirty="0" smtClean="0">
                <a:latin typeface="Arial" charset="0"/>
                <a:cs typeface="Arial" charset="0"/>
              </a:rPr>
              <a:t>Pros &amp; Cons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Initiated by administrator / secured creditor</a:t>
            </a:r>
          </a:p>
          <a:p>
            <a:pPr lvl="2"/>
            <a:r>
              <a:rPr lang="en-GB" dirty="0" smtClean="0">
                <a:latin typeface="Arial" charset="0"/>
                <a:cs typeface="Arial" charset="0"/>
              </a:rPr>
              <a:t>Pros &amp; Cons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501063" cy="85725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Legal instruments for acquiring 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distressed assets</a:t>
            </a:r>
            <a:endParaRPr lang="en-GB" sz="2000" smtClean="0">
              <a:latin typeface="Arial" charset="0"/>
              <a:cs typeface="Arial" charset="0"/>
            </a:endParaRPr>
          </a:p>
        </p:txBody>
      </p:sp>
      <p:pic>
        <p:nvPicPr>
          <p:cNvPr id="16388" name="Picture 3" descr="C:\Documents and Settings\mistova.PC0662\Dokumenty\Obrázky\kladivko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75" y="1793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496" y="5857892"/>
            <a:ext cx="4286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smtClean="0"/>
              <a:t>Source: </a:t>
            </a:r>
            <a:r>
              <a:rPr lang="en-GB" sz="1000" b="0" u="sng" smtClean="0"/>
              <a:t>http://www.centralniadresa.cz/cadr/ </a:t>
            </a:r>
            <a:endParaRPr lang="en-GB" sz="1000" b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890587" y="1062037"/>
          <a:ext cx="736282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642938" y="392906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Arial" charset="0"/>
                <a:cs typeface="Arial" charset="0"/>
              </a:rPr>
              <a:t>Thank you for your attention</a:t>
            </a: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 descr="prk_logo_prezentace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4712218" cy="8382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501063" cy="85725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Contacts</a:t>
            </a:r>
          </a:p>
        </p:txBody>
      </p:sp>
      <p:sp>
        <p:nvSpPr>
          <p:cNvPr id="19459" name="Rectangle 6"/>
          <p:cNvSpPr txBox="1">
            <a:spLocks noChangeArrowheads="1"/>
          </p:cNvSpPr>
          <p:nvPr/>
        </p:nvSpPr>
        <p:spPr bwMode="auto">
          <a:xfrm>
            <a:off x="5197475" y="4559300"/>
            <a:ext cx="36607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dirty="0">
                <a:solidFill>
                  <a:srgbClr val="00426E"/>
                </a:solidFill>
              </a:rPr>
              <a:t>HUNGARY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1200" b="0" dirty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 dirty="0">
                <a:solidFill>
                  <a:srgbClr val="00426E"/>
                </a:solidFill>
              </a:rPr>
              <a:t>Fabry Law Office, </a:t>
            </a:r>
            <a:r>
              <a:rPr lang="sv-SE" sz="1200" b="0" dirty="0">
                <a:solidFill>
                  <a:srgbClr val="00426E"/>
                </a:solidFill>
              </a:rPr>
              <a:t>Orló u. 8.I/7.</a:t>
            </a:r>
            <a:r>
              <a:rPr lang="cs-CZ" sz="1200" b="0" dirty="0">
                <a:solidFill>
                  <a:srgbClr val="00426E"/>
                </a:solidFill>
              </a:rPr>
              <a:t>, </a:t>
            </a:r>
            <a:r>
              <a:rPr lang="sv-SE" sz="1200" b="0" dirty="0">
                <a:solidFill>
                  <a:srgbClr val="00426E"/>
                </a:solidFill>
              </a:rPr>
              <a:t>1026</a:t>
            </a:r>
            <a:r>
              <a:rPr lang="cs-CZ" sz="1200" b="0" dirty="0">
                <a:solidFill>
                  <a:srgbClr val="00426E"/>
                </a:solidFill>
              </a:rPr>
              <a:t> </a:t>
            </a:r>
            <a:r>
              <a:rPr lang="sv-SE" sz="1200" b="0" dirty="0">
                <a:solidFill>
                  <a:srgbClr val="00426E"/>
                </a:solidFill>
              </a:rPr>
              <a:t>Budapest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 dirty="0">
                <a:solidFill>
                  <a:srgbClr val="00426E"/>
                </a:solidFill>
              </a:rPr>
              <a:t>T</a:t>
            </a:r>
            <a:r>
              <a:rPr lang="en-US" sz="1200" b="0" dirty="0">
                <a:solidFill>
                  <a:srgbClr val="00426E"/>
                </a:solidFill>
              </a:rPr>
              <a:t>el: +36</a:t>
            </a:r>
            <a:r>
              <a:rPr lang="cs-CZ" sz="1200" b="0" dirty="0">
                <a:solidFill>
                  <a:srgbClr val="00426E"/>
                </a:solidFill>
              </a:rPr>
              <a:t> - 307 400 445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 dirty="0">
                <a:solidFill>
                  <a:srgbClr val="00426E"/>
                </a:solidFill>
              </a:rPr>
              <a:t>F</a:t>
            </a:r>
            <a:r>
              <a:rPr lang="en-US" sz="1200" b="0" dirty="0">
                <a:solidFill>
                  <a:srgbClr val="00426E"/>
                </a:solidFill>
              </a:rPr>
              <a:t>ax: +361</a:t>
            </a:r>
            <a:r>
              <a:rPr lang="cs-CZ" sz="1200" b="0" dirty="0">
                <a:solidFill>
                  <a:srgbClr val="00426E"/>
                </a:solidFill>
              </a:rPr>
              <a:t> </a:t>
            </a:r>
            <a:r>
              <a:rPr lang="en-US" sz="1200" b="0" dirty="0">
                <a:solidFill>
                  <a:srgbClr val="00426E"/>
                </a:solidFill>
              </a:rPr>
              <a:t>-</a:t>
            </a:r>
            <a:r>
              <a:rPr lang="cs-CZ" sz="1200" b="0" dirty="0">
                <a:solidFill>
                  <a:srgbClr val="00426E"/>
                </a:solidFill>
              </a:rPr>
              <a:t> </a:t>
            </a:r>
            <a:r>
              <a:rPr lang="en-US" sz="1200" b="0" dirty="0">
                <a:solidFill>
                  <a:srgbClr val="00426E"/>
                </a:solidFill>
              </a:rPr>
              <a:t>354 0125</a:t>
            </a:r>
            <a:endParaRPr lang="cs-CZ" sz="1200" b="0" dirty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 dirty="0">
                <a:solidFill>
                  <a:srgbClr val="00426E"/>
                </a:solidFill>
              </a:rPr>
              <a:t>E-mail: budapest</a:t>
            </a:r>
            <a:r>
              <a:rPr lang="en-US" sz="1200" b="0" dirty="0">
                <a:solidFill>
                  <a:srgbClr val="00426E"/>
                </a:solidFill>
              </a:rPr>
              <a:t>@</a:t>
            </a:r>
            <a:r>
              <a:rPr lang="en-US" sz="1200" b="0" dirty="0" err="1">
                <a:solidFill>
                  <a:srgbClr val="00426E"/>
                </a:solidFill>
              </a:rPr>
              <a:t>prkpartners.com</a:t>
            </a:r>
            <a:r>
              <a:rPr lang="en-US" sz="1200" b="0" dirty="0">
                <a:solidFill>
                  <a:srgbClr val="00426E"/>
                </a:solidFill>
              </a:rPr>
              <a:t/>
            </a:r>
            <a:br>
              <a:rPr lang="en-US" sz="1200" b="0" dirty="0">
                <a:solidFill>
                  <a:srgbClr val="00426E"/>
                </a:solidFill>
              </a:rPr>
            </a:br>
            <a:endParaRPr lang="cs-CZ" sz="1200" b="0" dirty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1200" b="0" dirty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1200" b="0" dirty="0">
              <a:solidFill>
                <a:srgbClr val="00426E"/>
              </a:solidFill>
            </a:endParaRPr>
          </a:p>
        </p:txBody>
      </p:sp>
      <p:sp>
        <p:nvSpPr>
          <p:cNvPr id="19460" name="Rectangle 18"/>
          <p:cNvSpPr>
            <a:spLocks noChangeArrowheads="1"/>
          </p:cNvSpPr>
          <p:nvPr/>
        </p:nvSpPr>
        <p:spPr bwMode="auto">
          <a:xfrm>
            <a:off x="1928813" y="4511675"/>
            <a:ext cx="27686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dirty="0">
                <a:solidFill>
                  <a:srgbClr val="00426E"/>
                </a:solidFill>
              </a:rPr>
              <a:t>SLOVAKIA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1200" b="0" dirty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 dirty="0">
                <a:solidFill>
                  <a:srgbClr val="00426E"/>
                </a:solidFill>
              </a:rPr>
              <a:t>Gorkého 3, 811 01 Bratislava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200" b="0" dirty="0">
                <a:solidFill>
                  <a:srgbClr val="00426E"/>
                </a:solidFill>
              </a:rPr>
              <a:t>Tel: </a:t>
            </a:r>
            <a:r>
              <a:rPr lang="cs-CZ" sz="1200" b="0" dirty="0">
                <a:solidFill>
                  <a:srgbClr val="00426E"/>
                </a:solidFill>
              </a:rPr>
              <a:t>+421 - 259 241 180</a:t>
            </a:r>
            <a:endParaRPr lang="en-US" sz="1200" b="0" dirty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200" b="0" dirty="0">
                <a:solidFill>
                  <a:srgbClr val="00426E"/>
                </a:solidFill>
              </a:rPr>
              <a:t>Fax: </a:t>
            </a:r>
            <a:r>
              <a:rPr lang="cs-CZ" sz="1200" b="0" dirty="0">
                <a:solidFill>
                  <a:srgbClr val="00426E"/>
                </a:solidFill>
              </a:rPr>
              <a:t>+421 - 254 432 733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 dirty="0">
                <a:solidFill>
                  <a:srgbClr val="00426E"/>
                </a:solidFill>
              </a:rPr>
              <a:t>E-mail: bratislava</a:t>
            </a:r>
            <a:r>
              <a:rPr lang="en-GB" sz="1200" b="0" dirty="0">
                <a:solidFill>
                  <a:srgbClr val="00426E"/>
                </a:solidFill>
              </a:rPr>
              <a:t>@</a:t>
            </a:r>
            <a:r>
              <a:rPr lang="en-GB" sz="1200" b="0" dirty="0" err="1">
                <a:solidFill>
                  <a:srgbClr val="00426E"/>
                </a:solidFill>
              </a:rPr>
              <a:t>prkpartners.co</a:t>
            </a:r>
            <a:r>
              <a:rPr lang="cs-CZ" sz="1200" b="0" dirty="0">
                <a:solidFill>
                  <a:srgbClr val="00426E"/>
                </a:solidFill>
              </a:rPr>
              <a:t>m</a:t>
            </a:r>
          </a:p>
        </p:txBody>
      </p:sp>
      <p:sp>
        <p:nvSpPr>
          <p:cNvPr id="19461" name="Rectangle 6"/>
          <p:cNvSpPr txBox="1">
            <a:spLocks noChangeArrowheads="1"/>
          </p:cNvSpPr>
          <p:nvPr/>
        </p:nvSpPr>
        <p:spPr bwMode="auto">
          <a:xfrm>
            <a:off x="1935163" y="2643188"/>
            <a:ext cx="2928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1200" b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1200" b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>
                <a:solidFill>
                  <a:srgbClr val="00426E"/>
                </a:solidFill>
              </a:rPr>
              <a:t>CZECH REPUBLIC</a:t>
            </a:r>
            <a:endParaRPr lang="en-US" sz="120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1200" b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200" b="0">
                <a:solidFill>
                  <a:srgbClr val="00426E"/>
                </a:solidFill>
              </a:rPr>
              <a:t>Jáchymova 2, 110 00 </a:t>
            </a:r>
            <a:r>
              <a:rPr lang="cs-CZ" sz="1200" b="0">
                <a:solidFill>
                  <a:srgbClr val="00426E"/>
                </a:solidFill>
              </a:rPr>
              <a:t>Prague</a:t>
            </a:r>
            <a:r>
              <a:rPr lang="en-US" sz="1200" b="0">
                <a:solidFill>
                  <a:srgbClr val="00426E"/>
                </a:solidFill>
              </a:rPr>
              <a:t>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200" b="0">
                <a:solidFill>
                  <a:srgbClr val="00426E"/>
                </a:solidFill>
              </a:rPr>
              <a:t>Tel: +420 - 221 430 111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200" b="0">
                <a:solidFill>
                  <a:srgbClr val="00426E"/>
                </a:solidFill>
              </a:rPr>
              <a:t>Fax: +420 - 224 235 450</a:t>
            </a:r>
            <a:endParaRPr lang="cs-CZ" sz="1200" b="0">
              <a:solidFill>
                <a:srgbClr val="00426E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>
                <a:solidFill>
                  <a:srgbClr val="00426E"/>
                </a:solidFill>
              </a:rPr>
              <a:t>E</a:t>
            </a:r>
            <a:r>
              <a:rPr lang="en-GB" sz="1200" b="0">
                <a:solidFill>
                  <a:srgbClr val="00426E"/>
                </a:solidFill>
              </a:rPr>
              <a:t>-mail: </a:t>
            </a:r>
            <a:r>
              <a:rPr lang="cs-CZ" sz="1200" b="0">
                <a:solidFill>
                  <a:srgbClr val="00426E"/>
                </a:solidFill>
              </a:rPr>
              <a:t>prague</a:t>
            </a:r>
            <a:r>
              <a:rPr lang="en-GB" sz="1200" b="0">
                <a:solidFill>
                  <a:srgbClr val="00426E"/>
                </a:solidFill>
              </a:rPr>
              <a:t>@prkpartners.co</a:t>
            </a:r>
            <a:r>
              <a:rPr lang="cs-CZ" sz="1200" b="0">
                <a:solidFill>
                  <a:srgbClr val="00426E"/>
                </a:solidFill>
              </a:rPr>
              <a:t>m</a:t>
            </a:r>
            <a:endParaRPr lang="en-GB" sz="1200" b="0">
              <a:solidFill>
                <a:srgbClr val="00426E"/>
              </a:solidFill>
            </a:endParaRP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5197475" y="2787650"/>
            <a:ext cx="26638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1200" b="0">
              <a:solidFill>
                <a:srgbClr val="00426E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>
                <a:solidFill>
                  <a:srgbClr val="00426E"/>
                </a:solidFill>
              </a:rPr>
              <a:t>CZECH REPUBLIC</a:t>
            </a:r>
            <a:endParaRPr lang="en-US" sz="1200">
              <a:solidFill>
                <a:srgbClr val="00426E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1200" b="0">
              <a:solidFill>
                <a:srgbClr val="00426E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>
                <a:solidFill>
                  <a:srgbClr val="00426E"/>
                </a:solidFill>
              </a:rPr>
              <a:t>Stodolní 3, 702 00 Ostrava 1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200" b="0">
                <a:solidFill>
                  <a:srgbClr val="00426E"/>
                </a:solidFill>
              </a:rPr>
              <a:t>Tel: +420 - 558 272 505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200" b="0">
                <a:solidFill>
                  <a:srgbClr val="00426E"/>
                </a:solidFill>
              </a:rPr>
              <a:t>Fax: +420 - </a:t>
            </a:r>
            <a:r>
              <a:rPr lang="cs-CZ" sz="1200" b="0">
                <a:solidFill>
                  <a:srgbClr val="00426E"/>
                </a:solidFill>
              </a:rPr>
              <a:t>569 112 306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200" b="0">
                <a:solidFill>
                  <a:srgbClr val="00426E"/>
                </a:solidFill>
              </a:rPr>
              <a:t>E</a:t>
            </a:r>
            <a:r>
              <a:rPr lang="en-GB" sz="1200" b="0">
                <a:solidFill>
                  <a:srgbClr val="00426E"/>
                </a:solidFill>
              </a:rPr>
              <a:t>-mail: </a:t>
            </a:r>
            <a:r>
              <a:rPr lang="cs-CZ" sz="1200" b="0">
                <a:solidFill>
                  <a:srgbClr val="00426E"/>
                </a:solidFill>
              </a:rPr>
              <a:t>ostrava</a:t>
            </a:r>
            <a:r>
              <a:rPr lang="en-GB" sz="1200" b="0">
                <a:solidFill>
                  <a:srgbClr val="00426E"/>
                </a:solidFill>
              </a:rPr>
              <a:t>@prkpartners.co</a:t>
            </a:r>
            <a:r>
              <a:rPr lang="cs-CZ" sz="1200" b="0">
                <a:solidFill>
                  <a:srgbClr val="00426E"/>
                </a:solidFill>
              </a:rPr>
              <a:t>m</a:t>
            </a:r>
            <a:endParaRPr lang="en-GB" sz="1200" b="0">
              <a:solidFill>
                <a:srgbClr val="00426E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1200" b="0">
              <a:solidFill>
                <a:srgbClr val="00426E"/>
              </a:solidFill>
            </a:endParaRP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1933575" y="1857375"/>
            <a:ext cx="59070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cs-CZ" sz="2400">
                <a:solidFill>
                  <a:srgbClr val="00426E"/>
                </a:solidFill>
              </a:rPr>
              <a:t>PRK Partners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cs-CZ" i="1">
                <a:solidFill>
                  <a:srgbClr val="00426E"/>
                </a:solidFill>
              </a:rPr>
              <a:t>jan.kohout@prkpartners.com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cs-CZ" sz="2400">
              <a:solidFill>
                <a:srgbClr val="00426E"/>
              </a:solidFill>
            </a:endParaRP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endParaRPr lang="cs-CZ" sz="1400">
              <a:solidFill>
                <a:srgbClr val="00426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685800" y="1785938"/>
            <a:ext cx="7772400" cy="4000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2800" dirty="0" smtClean="0">
                <a:solidFill>
                  <a:srgbClr val="00426E"/>
                </a:solidFill>
                <a:latin typeface="Arial" pitchFamily="34" charset="0"/>
                <a:ea typeface="+mj-ea"/>
                <a:cs typeface="Arial" pitchFamily="34" charset="0"/>
              </a:rPr>
              <a:t>Jan Kohout, PRK Partners</a:t>
            </a:r>
          </a:p>
          <a:p>
            <a:pPr algn="ctr" eaLnBrk="0" hangingPunct="0">
              <a:defRPr/>
            </a:pPr>
            <a:endParaRPr lang="en-GB" i="1" dirty="0" smtClean="0">
              <a:solidFill>
                <a:srgbClr val="00426E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GB" i="1" dirty="0" smtClean="0">
                <a:solidFill>
                  <a:srgbClr val="00426E"/>
                </a:solidFill>
                <a:latin typeface="Arial" pitchFamily="34" charset="0"/>
                <a:ea typeface="+mj-ea"/>
                <a:cs typeface="Arial" pitchFamily="34" charset="0"/>
              </a:rPr>
              <a:t>jan.kohout@prkpartners.com</a:t>
            </a:r>
            <a:br>
              <a:rPr lang="en-GB" i="1" dirty="0" smtClean="0">
                <a:solidFill>
                  <a:srgbClr val="00426E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800" dirty="0" smtClean="0">
                <a:solidFill>
                  <a:srgbClr val="00426E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GB" sz="2800" dirty="0" smtClean="0">
                <a:solidFill>
                  <a:srgbClr val="00426E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GB" sz="2800" dirty="0">
              <a:solidFill>
                <a:srgbClr val="00426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prk_logo_prezentace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61048"/>
            <a:ext cx="4712218" cy="8382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428625" y="2143125"/>
            <a:ext cx="8285163" cy="40005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Over 100 attorneys located across the Czech Republic, Hungary and Slovakia in Prague, Bratislava, Budapest and Ostrava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Extensive experience serving multinational, international and domestic clients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Business-oriented, flexible, proactive and efficient services with high added value and an emphasis placed on cost optimisation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7 languages – Czech, Slovak, English, Hungarian, German, French and Russian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PRK Partners is a member of a number of professional associations such as </a:t>
            </a:r>
            <a:r>
              <a:rPr lang="en-GB" dirty="0" err="1" smtClean="0">
                <a:latin typeface="Arial" charset="0"/>
                <a:cs typeface="Arial" charset="0"/>
              </a:rPr>
              <a:t>Lex</a:t>
            </a:r>
            <a:r>
              <a:rPr lang="en-GB" dirty="0" smtClean="0">
                <a:latin typeface="Arial" charset="0"/>
                <a:cs typeface="Arial" charset="0"/>
              </a:rPr>
              <a:t> Mundi, </a:t>
            </a:r>
            <a:r>
              <a:rPr lang="en-GB" dirty="0" err="1" smtClean="0">
                <a:latin typeface="Arial" charset="0"/>
                <a:cs typeface="Arial" charset="0"/>
              </a:rPr>
              <a:t>Ius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Laboris</a:t>
            </a:r>
            <a:r>
              <a:rPr lang="en-GB" dirty="0" smtClean="0">
                <a:latin typeface="Arial" charset="0"/>
                <a:cs typeface="Arial" charset="0"/>
              </a:rPr>
              <a:t> and the Loan Market Association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501063" cy="857250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PRK Partners</a:t>
            </a:r>
          </a:p>
        </p:txBody>
      </p:sp>
      <p:pic>
        <p:nvPicPr>
          <p:cNvPr id="9220" name="Picture 9" descr="IUS_LOGO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5786438"/>
            <a:ext cx="21431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Pri_co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5786438"/>
            <a:ext cx="1695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28625" y="2143125"/>
            <a:ext cx="8285163" cy="4000500"/>
          </a:xfrm>
        </p:spPr>
        <p:txBody>
          <a:bodyPr/>
          <a:lstStyle/>
          <a:p>
            <a:r>
              <a:rPr lang="en-GB" b="1" dirty="0" smtClean="0">
                <a:latin typeface="Arial" charset="0"/>
                <a:cs typeface="Arial" charset="0"/>
              </a:rPr>
              <a:t>Chambers Europe Awards for Excellence 2010</a:t>
            </a:r>
          </a:p>
          <a:p>
            <a:pPr lvl="1"/>
            <a:r>
              <a:rPr lang="en-GB" dirty="0" err="1" smtClean="0">
                <a:latin typeface="Arial" charset="0"/>
                <a:cs typeface="Arial" charset="0"/>
              </a:rPr>
              <a:t>PRK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Partners was </a:t>
            </a:r>
            <a:r>
              <a:rPr lang="cs-CZ" dirty="0" err="1" smtClean="0">
                <a:latin typeface="Arial" charset="0"/>
                <a:cs typeface="Arial" charset="0"/>
              </a:rPr>
              <a:t>named</a:t>
            </a:r>
            <a:r>
              <a:rPr lang="en-US" dirty="0" smtClean="0">
                <a:latin typeface="Arial" charset="0"/>
                <a:cs typeface="Arial" charset="0"/>
              </a:rPr>
              <a:t> Czech Republic National Law Firm of the Year</a:t>
            </a:r>
          </a:p>
          <a:p>
            <a:r>
              <a:rPr lang="en-US" b="1" dirty="0" smtClean="0">
                <a:latin typeface="Arial" charset="0"/>
                <a:cs typeface="Arial" charset="0"/>
              </a:rPr>
              <a:t>Czech Law </a:t>
            </a:r>
            <a:r>
              <a:rPr lang="en-GB" b="1" dirty="0" smtClean="0">
                <a:latin typeface="Arial" charset="0"/>
                <a:cs typeface="Arial" charset="0"/>
              </a:rPr>
              <a:t>Firm of the Year 2009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PRK Partners took first place in the category “Banking and Finance”</a:t>
            </a:r>
          </a:p>
          <a:p>
            <a:r>
              <a:rPr lang="en-GB" b="1" dirty="0" smtClean="0">
                <a:latin typeface="Arial" charset="0"/>
                <a:cs typeface="Arial" charset="0"/>
              </a:rPr>
              <a:t>Deal of the Year 2009 – The Banker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The European region took first place in the equity category with NEW WORLD RESOURCES INITIAL PUBLIC OFFERING, legal assistance provided by PRK Partners under the leadership of Martin Aschenbrenner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501063" cy="857250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Recent achievements</a:t>
            </a:r>
          </a:p>
        </p:txBody>
      </p:sp>
      <p:pic>
        <p:nvPicPr>
          <p:cNvPr id="10244" name="Picture 4" descr="iflr1000-2010-recommended-fir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5429250"/>
            <a:ext cx="7953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Listed_In_Best_Lawyers_W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5429250"/>
            <a:ext cx="1905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PLC_endorse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5429250"/>
            <a:ext cx="1666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Europe_winner_bad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429250"/>
            <a:ext cx="71913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I:\marketing_public\Logo_firma_roku_2009\PFR_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5429250"/>
            <a:ext cx="8413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TheBankerDealsOfTheYear200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3" y="5429250"/>
            <a:ext cx="6127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28625" y="2143125"/>
            <a:ext cx="8285163" cy="4000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cs typeface="Arial" charset="0"/>
              </a:rPr>
              <a:t>Industries where distressed assets may be found 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cs typeface="Arial" charset="0"/>
              </a:rPr>
              <a:t>Potential limitations 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cs typeface="Arial" charset="0"/>
              </a:rPr>
              <a:t>Legal instruments for acquiring distressed assets</a:t>
            </a:r>
          </a:p>
          <a:p>
            <a:pPr>
              <a:buFont typeface="Arial" charset="0"/>
              <a:buNone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501063" cy="85725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Bullet point agenda:</a:t>
            </a:r>
          </a:p>
        </p:txBody>
      </p:sp>
      <p:pic>
        <p:nvPicPr>
          <p:cNvPr id="11268" name="Picture 3" descr="box_ic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75" y="1793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28625" y="2143125"/>
            <a:ext cx="8285163" cy="40005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Industrial</a:t>
            </a:r>
            <a:r>
              <a:rPr lang="en-GB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and Manufacturing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Automotive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Glassworks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Heavy Industry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Real Estate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Hotel and </a:t>
            </a:r>
            <a:r>
              <a:rPr lang="en-GB" dirty="0" smtClean="0">
                <a:latin typeface="Arial" charset="0"/>
                <a:cs typeface="Arial" charset="0"/>
              </a:rPr>
              <a:t>Leisure Indu</a:t>
            </a:r>
            <a:r>
              <a:rPr lang="en-GB" dirty="0" smtClean="0"/>
              <a:t>stry 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Construction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Transport and Logistics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Wholesale / Retail</a:t>
            </a:r>
          </a:p>
          <a:p>
            <a:pPr lvl="2">
              <a:buNone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501063" cy="85725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Industries where distressed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assets may be found</a:t>
            </a:r>
          </a:p>
        </p:txBody>
      </p:sp>
      <p:pic>
        <p:nvPicPr>
          <p:cNvPr id="12292" name="Picture 2" descr="C:\Documents and Settings\mistova.PC0662\Dokumenty\Obrázky\earth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75" y="1793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8860" y="6500834"/>
            <a:ext cx="6215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smtClean="0"/>
              <a:t>Source: </a:t>
            </a:r>
            <a:r>
              <a:rPr lang="en-GB" sz="1000" b="0" u="sng" smtClean="0"/>
              <a:t>http://web.creditreform.cz/cs/content/press/information/index.jsp</a:t>
            </a:r>
            <a:endParaRPr lang="en-GB" sz="1000" b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2844" y="642918"/>
          <a:ext cx="885831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28625" y="2571750"/>
            <a:ext cx="8285163" cy="3571875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Limitations imposed on the owner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Pending or threatened insolvency / bankruptcy proceedings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Rights of third parties over the assets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Coordination with secured creditors and others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Project finance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Goals to be achieved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Corporate restructuring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Goals to be achieved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501063" cy="85725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Potential limitations</a:t>
            </a:r>
          </a:p>
        </p:txBody>
      </p:sp>
      <p:pic>
        <p:nvPicPr>
          <p:cNvPr id="13316" name="Picture 4" descr="penezenka_ic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75" y="1793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14348" y="1857364"/>
          <a:ext cx="734377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3306" y="5143512"/>
            <a:ext cx="4429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smtClean="0"/>
              <a:t>Source: </a:t>
            </a:r>
            <a:r>
              <a:rPr lang="en-GB" sz="1000" b="0" u="sng" smtClean="0"/>
              <a:t>http://web.creditreform.cz/cs/content/press/information/index.jsp</a:t>
            </a:r>
            <a:endParaRPr lang="en-GB" sz="1000" b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PRK_PREZENTACE_VZOR_2</Template>
  <TotalTime>3326</TotalTime>
  <Words>465</Words>
  <Application>Microsoft Office PowerPoint</Application>
  <PresentationFormat>On-screen Show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1_Custom Design</vt:lpstr>
      <vt:lpstr>Panel: Where are the distressed assets and what to do when we find them?  Minsk  25 June 2010 </vt:lpstr>
      <vt:lpstr>Slide 2</vt:lpstr>
      <vt:lpstr>PRK Partners</vt:lpstr>
      <vt:lpstr>Recent achievements</vt:lpstr>
      <vt:lpstr>Bullet point agenda:</vt:lpstr>
      <vt:lpstr>Industries where distressed  assets may be found</vt:lpstr>
      <vt:lpstr>Slide 7</vt:lpstr>
      <vt:lpstr>Potential limitations</vt:lpstr>
      <vt:lpstr>Slide 9</vt:lpstr>
      <vt:lpstr>Legal instruments for acquiring  distressed assets</vt:lpstr>
      <vt:lpstr>Slide 11</vt:lpstr>
      <vt:lpstr>Thank you for your attention</vt:lpstr>
      <vt:lpstr>Contacts</vt:lpstr>
    </vt:vector>
  </TitlesOfParts>
  <Company>prk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Manažerská obezřetnost v krizovém prostředí</dc:title>
  <dc:creator>Author</dc:creator>
  <cp:lastModifiedBy>Jan Kohout</cp:lastModifiedBy>
  <cp:revision>351</cp:revision>
  <dcterms:created xsi:type="dcterms:W3CDTF">2010-02-09T13:59:03Z</dcterms:created>
  <dcterms:modified xsi:type="dcterms:W3CDTF">2010-06-22T18:40:37Z</dcterms:modified>
</cp:coreProperties>
</file>